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4472C4"/>
    <a:srgbClr val="121619"/>
    <a:srgbClr val="0948CB"/>
    <a:srgbClr val="F2F4F8"/>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24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5.jpg"/><Relationship Id="rId4" Type="http://schemas.openxmlformats.org/officeDocument/2006/relationships/image" Target="../media/image64.jpg"/></Relationships>
</file>

<file path=ppt/slides/_rels/slide3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oeygem/IBM-Data-Scienc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3.png"/><Relationship Id="rId16"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jpg"/><Relationship Id="rId9" Type="http://schemas.openxmlformats.org/officeDocument/2006/relationships/image" Target="../media/image33.png"/><Relationship Id="rId14" Type="http://schemas.openxmlformats.org/officeDocument/2006/relationships/image" Target="../media/image3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6039196"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Name : Joey El Gemayel</a:t>
            </a:r>
          </a:p>
          <a:p>
            <a:r>
              <a:rPr lang="en-US" dirty="0">
                <a:solidFill>
                  <a:schemeClr val="bg2"/>
                </a:solidFill>
                <a:latin typeface="Abadi" panose="020B0604020104020204" pitchFamily="34" charset="0"/>
                <a:ea typeface="SF Pro" pitchFamily="2" charset="0"/>
                <a:cs typeface="SF Pro" pitchFamily="2" charset="0"/>
              </a:rPr>
              <a:t>Date : 17.05.2022</a:t>
            </a:r>
          </a:p>
          <a:p>
            <a:endParaRPr lang="en-US" dirty="0">
              <a:solidFill>
                <a:schemeClr val="bg2"/>
              </a:solidFill>
              <a:latin typeface="Abadi" panose="020B0604020104020204" pitchFamily="34" charset="0"/>
              <a:ea typeface="SF Pro" pitchFamily="2" charset="0"/>
              <a:cs typeface="SF Pro" pitchFamily="2" charset="0"/>
            </a:endParaRPr>
          </a:p>
          <a:p>
            <a:r>
              <a:rPr lang="en-US" dirty="0" err="1">
                <a:solidFill>
                  <a:schemeClr val="bg2"/>
                </a:solidFill>
                <a:latin typeface="Abadi" panose="020B0604020104020204" pitchFamily="34" charset="0"/>
                <a:ea typeface="SF Pro" pitchFamily="2" charset="0"/>
                <a:cs typeface="SF Pro" pitchFamily="2" charset="0"/>
              </a:rPr>
              <a:t>Github</a:t>
            </a:r>
            <a:r>
              <a:rPr lang="en-US" dirty="0">
                <a:solidFill>
                  <a:schemeClr val="bg2"/>
                </a:solidFill>
                <a:latin typeface="Abadi" panose="020B0604020104020204" pitchFamily="34" charset="0"/>
                <a:ea typeface="SF Pro" pitchFamily="2" charset="0"/>
                <a:cs typeface="SF Pro" pitchFamily="2" charset="0"/>
              </a:rPr>
              <a:t> : https://github.com/joeygem/IBM-Data-Science</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Data Wrangling</a:t>
            </a:r>
          </a:p>
        </p:txBody>
      </p:sp>
      <p:sp>
        <p:nvSpPr>
          <p:cNvPr id="6" name="object 4">
            <a:extLst>
              <a:ext uri="{FF2B5EF4-FFF2-40B4-BE49-F238E27FC236}">
                <a16:creationId xmlns:a16="http://schemas.microsoft.com/office/drawing/2014/main" id="{40B53E3A-BC2C-9C57-0082-BEA8915E503F}"/>
              </a:ext>
            </a:extLst>
          </p:cNvPr>
          <p:cNvSpPr txBox="1">
            <a:spLocks/>
          </p:cNvSpPr>
          <p:nvPr/>
        </p:nvSpPr>
        <p:spPr>
          <a:xfrm>
            <a:off x="770011" y="1545852"/>
            <a:ext cx="11734799" cy="3512500"/>
          </a:xfrm>
          <a:prstGeom prst="rect">
            <a:avLst/>
          </a:prstGeom>
        </p:spPr>
        <p:txBody>
          <a:bodyPr vert="horz" wrap="square" lIns="0" tIns="16256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510">
              <a:lnSpc>
                <a:spcPct val="100000"/>
              </a:lnSpc>
              <a:spcBef>
                <a:spcPts val="1280"/>
              </a:spcBef>
            </a:pPr>
            <a:r>
              <a:rPr lang="en-US" sz="1800" spc="-15" dirty="0">
                <a:solidFill>
                  <a:srgbClr val="404040"/>
                </a:solidFill>
                <a:cs typeface="Carlito"/>
              </a:rPr>
              <a:t>Create </a:t>
            </a:r>
            <a:r>
              <a:rPr lang="en-US" sz="1800" dirty="0">
                <a:solidFill>
                  <a:srgbClr val="404040"/>
                </a:solidFill>
                <a:cs typeface="Carlito"/>
              </a:rPr>
              <a:t>a </a:t>
            </a:r>
            <a:r>
              <a:rPr lang="en-US" sz="1800" spc="-5" dirty="0">
                <a:solidFill>
                  <a:srgbClr val="404040"/>
                </a:solidFill>
                <a:cs typeface="Carlito"/>
              </a:rPr>
              <a:t>training label </a:t>
            </a:r>
            <a:r>
              <a:rPr lang="en-US" sz="1800" dirty="0">
                <a:solidFill>
                  <a:srgbClr val="404040"/>
                </a:solidFill>
                <a:cs typeface="Carlito"/>
              </a:rPr>
              <a:t>with </a:t>
            </a:r>
            <a:r>
              <a:rPr lang="en-US" sz="1800" spc="-5" dirty="0">
                <a:solidFill>
                  <a:srgbClr val="404040"/>
                </a:solidFill>
                <a:cs typeface="Carlito"/>
              </a:rPr>
              <a:t>landing </a:t>
            </a:r>
            <a:r>
              <a:rPr lang="en-US" sz="1800" spc="-15" dirty="0">
                <a:solidFill>
                  <a:srgbClr val="404040"/>
                </a:solidFill>
                <a:cs typeface="Carlito"/>
              </a:rPr>
              <a:t>outcomes </a:t>
            </a:r>
            <a:r>
              <a:rPr lang="en-US" sz="1800" spc="-5" dirty="0">
                <a:solidFill>
                  <a:srgbClr val="404040"/>
                </a:solidFill>
                <a:cs typeface="Carlito"/>
              </a:rPr>
              <a:t>where successful </a:t>
            </a:r>
            <a:r>
              <a:rPr lang="en-US" sz="1800" dirty="0">
                <a:solidFill>
                  <a:srgbClr val="404040"/>
                </a:solidFill>
                <a:cs typeface="Carlito"/>
              </a:rPr>
              <a:t>= 1 &amp; </a:t>
            </a:r>
            <a:r>
              <a:rPr lang="en-US" sz="1800" spc="-15" dirty="0">
                <a:solidFill>
                  <a:srgbClr val="404040"/>
                </a:solidFill>
                <a:cs typeface="Carlito"/>
              </a:rPr>
              <a:t>failure </a:t>
            </a:r>
            <a:r>
              <a:rPr lang="en-US" sz="1800" dirty="0">
                <a:solidFill>
                  <a:srgbClr val="404040"/>
                </a:solidFill>
                <a:cs typeface="Carlito"/>
              </a:rPr>
              <a:t>=</a:t>
            </a:r>
            <a:r>
              <a:rPr lang="en-US" sz="1800" spc="-85" dirty="0">
                <a:solidFill>
                  <a:srgbClr val="404040"/>
                </a:solidFill>
                <a:cs typeface="Carlito"/>
              </a:rPr>
              <a:t> </a:t>
            </a:r>
            <a:r>
              <a:rPr lang="en-US" sz="1800" dirty="0">
                <a:solidFill>
                  <a:srgbClr val="404040"/>
                </a:solidFill>
                <a:cs typeface="Carlito"/>
              </a:rPr>
              <a:t>0.</a:t>
            </a:r>
            <a:endParaRPr lang="en-US" sz="1800" dirty="0">
              <a:cs typeface="Carlito"/>
            </a:endParaRPr>
          </a:p>
          <a:p>
            <a:pPr marL="16510">
              <a:lnSpc>
                <a:spcPct val="100000"/>
              </a:lnSpc>
              <a:spcBef>
                <a:spcPts val="1175"/>
              </a:spcBef>
            </a:pPr>
            <a:r>
              <a:rPr lang="en-US" sz="1800" dirty="0">
                <a:solidFill>
                  <a:srgbClr val="404040"/>
                </a:solidFill>
                <a:cs typeface="Carlito"/>
              </a:rPr>
              <a:t>Outcome</a:t>
            </a:r>
            <a:r>
              <a:rPr lang="en-US" sz="1800" spc="-75" dirty="0">
                <a:solidFill>
                  <a:srgbClr val="404040"/>
                </a:solidFill>
                <a:cs typeface="Carlito"/>
              </a:rPr>
              <a:t> </a:t>
            </a:r>
            <a:r>
              <a:rPr lang="en-US" sz="1800" dirty="0">
                <a:solidFill>
                  <a:srgbClr val="404040"/>
                </a:solidFill>
                <a:cs typeface="Carlito"/>
              </a:rPr>
              <a:t>column</a:t>
            </a:r>
            <a:r>
              <a:rPr lang="en-US" sz="1800" spc="-45" dirty="0">
                <a:solidFill>
                  <a:srgbClr val="404040"/>
                </a:solidFill>
                <a:cs typeface="Carlito"/>
              </a:rPr>
              <a:t> </a:t>
            </a:r>
            <a:r>
              <a:rPr lang="en-US" sz="1800" spc="-5" dirty="0">
                <a:solidFill>
                  <a:srgbClr val="404040"/>
                </a:solidFill>
                <a:cs typeface="Carlito"/>
              </a:rPr>
              <a:t>has</a:t>
            </a:r>
            <a:r>
              <a:rPr lang="en-US" sz="1800" spc="-40" dirty="0">
                <a:solidFill>
                  <a:srgbClr val="404040"/>
                </a:solidFill>
                <a:cs typeface="Carlito"/>
              </a:rPr>
              <a:t> </a:t>
            </a:r>
            <a:r>
              <a:rPr lang="en-US" sz="1800" spc="-10" dirty="0">
                <a:solidFill>
                  <a:srgbClr val="404040"/>
                </a:solidFill>
                <a:cs typeface="Carlito"/>
              </a:rPr>
              <a:t>two</a:t>
            </a:r>
            <a:r>
              <a:rPr lang="en-US" sz="1800" spc="-25" dirty="0">
                <a:solidFill>
                  <a:srgbClr val="404040"/>
                </a:solidFill>
                <a:cs typeface="Carlito"/>
              </a:rPr>
              <a:t> </a:t>
            </a:r>
            <a:r>
              <a:rPr lang="en-US" sz="1800" dirty="0">
                <a:solidFill>
                  <a:srgbClr val="404040"/>
                </a:solidFill>
                <a:cs typeface="Carlito"/>
              </a:rPr>
              <a:t>components:</a:t>
            </a:r>
            <a:r>
              <a:rPr lang="en-US" sz="1800" spc="-75" dirty="0">
                <a:solidFill>
                  <a:srgbClr val="404040"/>
                </a:solidFill>
                <a:cs typeface="Carlito"/>
              </a:rPr>
              <a:t> </a:t>
            </a:r>
            <a:r>
              <a:rPr lang="en-US" sz="1800" dirty="0">
                <a:solidFill>
                  <a:srgbClr val="404040"/>
                </a:solidFill>
                <a:cs typeface="Carlito"/>
              </a:rPr>
              <a:t>‘Mission</a:t>
            </a:r>
            <a:r>
              <a:rPr lang="en-US" sz="1800" spc="5" dirty="0">
                <a:solidFill>
                  <a:srgbClr val="404040"/>
                </a:solidFill>
                <a:cs typeface="Carlito"/>
              </a:rPr>
              <a:t> </a:t>
            </a:r>
            <a:r>
              <a:rPr lang="en-US" sz="1800" spc="-5" dirty="0">
                <a:solidFill>
                  <a:srgbClr val="404040"/>
                </a:solidFill>
                <a:cs typeface="Carlito"/>
              </a:rPr>
              <a:t>Outcome’</a:t>
            </a:r>
            <a:r>
              <a:rPr lang="en-US" sz="1800" spc="-65" dirty="0">
                <a:solidFill>
                  <a:srgbClr val="404040"/>
                </a:solidFill>
                <a:cs typeface="Carlito"/>
              </a:rPr>
              <a:t> </a:t>
            </a:r>
            <a:r>
              <a:rPr lang="en-US" sz="1800" dirty="0">
                <a:solidFill>
                  <a:srgbClr val="404040"/>
                </a:solidFill>
                <a:cs typeface="Carlito"/>
              </a:rPr>
              <a:t>‘Landing</a:t>
            </a:r>
            <a:r>
              <a:rPr lang="en-US" sz="1800" spc="-50" dirty="0">
                <a:solidFill>
                  <a:srgbClr val="404040"/>
                </a:solidFill>
                <a:cs typeface="Carlito"/>
              </a:rPr>
              <a:t> </a:t>
            </a:r>
            <a:r>
              <a:rPr lang="en-US" sz="1800" spc="-5" dirty="0">
                <a:solidFill>
                  <a:srgbClr val="404040"/>
                </a:solidFill>
                <a:cs typeface="Carlito"/>
              </a:rPr>
              <a:t>Location’</a:t>
            </a:r>
            <a:endParaRPr lang="en-US" sz="1800" dirty="0">
              <a:cs typeface="Carlito"/>
            </a:endParaRPr>
          </a:p>
          <a:p>
            <a:pPr marL="16510" marR="5080">
              <a:lnSpc>
                <a:spcPct val="150000"/>
              </a:lnSpc>
              <a:spcBef>
                <a:spcPts val="290"/>
              </a:spcBef>
            </a:pPr>
            <a:r>
              <a:rPr lang="en-US" sz="1800" dirty="0">
                <a:solidFill>
                  <a:srgbClr val="404040"/>
                </a:solidFill>
                <a:cs typeface="Carlito"/>
              </a:rPr>
              <a:t>New </a:t>
            </a:r>
            <a:r>
              <a:rPr lang="en-US" sz="1800" spc="-5" dirty="0">
                <a:solidFill>
                  <a:srgbClr val="404040"/>
                </a:solidFill>
                <a:cs typeface="Carlito"/>
              </a:rPr>
              <a:t>training </a:t>
            </a:r>
            <a:r>
              <a:rPr lang="en-US" sz="1800" dirty="0">
                <a:solidFill>
                  <a:srgbClr val="404040"/>
                </a:solidFill>
                <a:cs typeface="Carlito"/>
              </a:rPr>
              <a:t>label column </a:t>
            </a:r>
            <a:r>
              <a:rPr lang="en-US" sz="1800" spc="-15" dirty="0">
                <a:solidFill>
                  <a:srgbClr val="404040"/>
                </a:solidFill>
                <a:cs typeface="Carlito"/>
              </a:rPr>
              <a:t>‘class’ </a:t>
            </a:r>
            <a:r>
              <a:rPr lang="en-US" sz="1800" spc="-5" dirty="0">
                <a:solidFill>
                  <a:srgbClr val="404040"/>
                </a:solidFill>
                <a:cs typeface="Carlito"/>
              </a:rPr>
              <a:t>with </a:t>
            </a:r>
            <a:r>
              <a:rPr lang="en-US" sz="1800" dirty="0">
                <a:solidFill>
                  <a:srgbClr val="404040"/>
                </a:solidFill>
                <a:cs typeface="Carlito"/>
              </a:rPr>
              <a:t>a </a:t>
            </a:r>
            <a:r>
              <a:rPr lang="en-US" sz="1800" spc="-5" dirty="0">
                <a:solidFill>
                  <a:srgbClr val="404040"/>
                </a:solidFill>
                <a:cs typeface="Carlito"/>
              </a:rPr>
              <a:t>value of </a:t>
            </a:r>
            <a:r>
              <a:rPr lang="en-US" sz="1800" dirty="0">
                <a:solidFill>
                  <a:srgbClr val="404040"/>
                </a:solidFill>
                <a:cs typeface="Carlito"/>
              </a:rPr>
              <a:t>1 </a:t>
            </a:r>
            <a:r>
              <a:rPr lang="en-US" sz="1800" spc="-5" dirty="0">
                <a:solidFill>
                  <a:srgbClr val="404040"/>
                </a:solidFill>
                <a:cs typeface="Carlito"/>
              </a:rPr>
              <a:t>if </a:t>
            </a:r>
            <a:r>
              <a:rPr lang="en-US" sz="1800" dirty="0">
                <a:solidFill>
                  <a:srgbClr val="404040"/>
                </a:solidFill>
                <a:cs typeface="Carlito"/>
              </a:rPr>
              <a:t>‘Mission </a:t>
            </a:r>
            <a:r>
              <a:rPr lang="en-US" sz="1800" spc="-5" dirty="0">
                <a:solidFill>
                  <a:srgbClr val="404040"/>
                </a:solidFill>
                <a:cs typeface="Carlito"/>
              </a:rPr>
              <a:t>Outcome’ is </a:t>
            </a:r>
            <a:r>
              <a:rPr lang="en-US" sz="1800" spc="-30" dirty="0">
                <a:solidFill>
                  <a:srgbClr val="404040"/>
                </a:solidFill>
                <a:cs typeface="Carlito"/>
              </a:rPr>
              <a:t>True </a:t>
            </a:r>
            <a:r>
              <a:rPr lang="en-US" sz="1800" dirty="0">
                <a:solidFill>
                  <a:srgbClr val="404040"/>
                </a:solidFill>
                <a:cs typeface="Carlito"/>
              </a:rPr>
              <a:t>and 0 </a:t>
            </a:r>
            <a:r>
              <a:rPr lang="en-US" sz="1800" spc="-5" dirty="0">
                <a:solidFill>
                  <a:srgbClr val="404040"/>
                </a:solidFill>
                <a:cs typeface="Carlito"/>
              </a:rPr>
              <a:t>otherwise.  </a:t>
            </a:r>
            <a:r>
              <a:rPr lang="en-US" sz="1800" u="heavy" spc="-20" dirty="0">
                <a:solidFill>
                  <a:srgbClr val="404040"/>
                </a:solidFill>
                <a:uFill>
                  <a:solidFill>
                    <a:srgbClr val="404040"/>
                  </a:solidFill>
                </a:uFill>
                <a:cs typeface="Carlito"/>
              </a:rPr>
              <a:t>Value </a:t>
            </a:r>
            <a:r>
              <a:rPr lang="en-US" sz="1800" u="heavy" dirty="0">
                <a:solidFill>
                  <a:srgbClr val="404040"/>
                </a:solidFill>
                <a:uFill>
                  <a:solidFill>
                    <a:srgbClr val="404040"/>
                  </a:solidFill>
                </a:uFill>
                <a:cs typeface="Carlito"/>
              </a:rPr>
              <a:t>Mapping:</a:t>
            </a:r>
            <a:endParaRPr lang="en-US" sz="1800" dirty="0">
              <a:cs typeface="Carlito"/>
            </a:endParaRPr>
          </a:p>
          <a:p>
            <a:pPr marL="16510">
              <a:lnSpc>
                <a:spcPct val="100000"/>
              </a:lnSpc>
              <a:spcBef>
                <a:spcPts val="1275"/>
              </a:spcBef>
            </a:pPr>
            <a:r>
              <a:rPr lang="en-US" sz="1800" spc="-30" dirty="0">
                <a:solidFill>
                  <a:srgbClr val="404040"/>
                </a:solidFill>
                <a:cs typeface="Carlito"/>
              </a:rPr>
              <a:t>True </a:t>
            </a:r>
            <a:r>
              <a:rPr lang="en-US" sz="1800" dirty="0">
                <a:solidFill>
                  <a:srgbClr val="404040"/>
                </a:solidFill>
                <a:cs typeface="Carlito"/>
              </a:rPr>
              <a:t>ASDS, </a:t>
            </a:r>
            <a:r>
              <a:rPr lang="en-US" sz="1800" spc="-30" dirty="0">
                <a:solidFill>
                  <a:srgbClr val="404040"/>
                </a:solidFill>
                <a:cs typeface="Carlito"/>
              </a:rPr>
              <a:t>True </a:t>
            </a:r>
            <a:r>
              <a:rPr lang="en-US" sz="1800" spc="-10" dirty="0">
                <a:solidFill>
                  <a:srgbClr val="404040"/>
                </a:solidFill>
                <a:cs typeface="Carlito"/>
              </a:rPr>
              <a:t>RTLS, </a:t>
            </a:r>
            <a:r>
              <a:rPr lang="en-US" sz="1800" dirty="0">
                <a:solidFill>
                  <a:srgbClr val="404040"/>
                </a:solidFill>
                <a:cs typeface="Carlito"/>
              </a:rPr>
              <a:t>&amp; </a:t>
            </a:r>
            <a:r>
              <a:rPr lang="en-US" sz="1800" spc="-30" dirty="0">
                <a:solidFill>
                  <a:srgbClr val="404040"/>
                </a:solidFill>
                <a:cs typeface="Carlito"/>
              </a:rPr>
              <a:t>True </a:t>
            </a:r>
            <a:r>
              <a:rPr lang="en-US" sz="1800" dirty="0">
                <a:solidFill>
                  <a:srgbClr val="404040"/>
                </a:solidFill>
                <a:cs typeface="Carlito"/>
              </a:rPr>
              <a:t>Ocean – </a:t>
            </a:r>
            <a:r>
              <a:rPr lang="en-US" sz="1800" spc="-10" dirty="0">
                <a:solidFill>
                  <a:srgbClr val="404040"/>
                </a:solidFill>
                <a:cs typeface="Carlito"/>
              </a:rPr>
              <a:t>set to </a:t>
            </a:r>
            <a:r>
              <a:rPr lang="en-US" sz="1800" spc="-5" dirty="0">
                <a:solidFill>
                  <a:srgbClr val="404040"/>
                </a:solidFill>
                <a:cs typeface="Carlito"/>
              </a:rPr>
              <a:t>-&gt;</a:t>
            </a:r>
            <a:r>
              <a:rPr lang="en-US" sz="1800" spc="-80" dirty="0">
                <a:solidFill>
                  <a:srgbClr val="404040"/>
                </a:solidFill>
                <a:cs typeface="Carlito"/>
              </a:rPr>
              <a:t> </a:t>
            </a:r>
            <a:r>
              <a:rPr lang="en-US" sz="1800" dirty="0">
                <a:solidFill>
                  <a:srgbClr val="404040"/>
                </a:solidFill>
                <a:cs typeface="Carlito"/>
              </a:rPr>
              <a:t>1</a:t>
            </a:r>
            <a:endParaRPr lang="en-US" sz="1800" dirty="0">
              <a:cs typeface="Carlito"/>
            </a:endParaRPr>
          </a:p>
          <a:p>
            <a:pPr marL="16510">
              <a:lnSpc>
                <a:spcPct val="100000"/>
              </a:lnSpc>
              <a:spcBef>
                <a:spcPts val="1200"/>
              </a:spcBef>
            </a:pPr>
            <a:r>
              <a:rPr lang="en-US" sz="1800" dirty="0">
                <a:solidFill>
                  <a:srgbClr val="404040"/>
                </a:solidFill>
                <a:cs typeface="Carlito"/>
              </a:rPr>
              <a:t>None </a:t>
            </a:r>
            <a:r>
              <a:rPr lang="en-US" sz="1800" dirty="0" err="1">
                <a:solidFill>
                  <a:srgbClr val="404040"/>
                </a:solidFill>
                <a:cs typeface="Carlito"/>
              </a:rPr>
              <a:t>None</a:t>
            </a:r>
            <a:r>
              <a:rPr lang="en-US" sz="1800" dirty="0">
                <a:solidFill>
                  <a:srgbClr val="404040"/>
                </a:solidFill>
                <a:cs typeface="Carlito"/>
              </a:rPr>
              <a:t>, </a:t>
            </a:r>
            <a:r>
              <a:rPr lang="en-US" sz="1800" spc="-15" dirty="0">
                <a:solidFill>
                  <a:srgbClr val="404040"/>
                </a:solidFill>
                <a:cs typeface="Carlito"/>
              </a:rPr>
              <a:t>False </a:t>
            </a:r>
            <a:r>
              <a:rPr lang="en-US" sz="1800" dirty="0">
                <a:solidFill>
                  <a:srgbClr val="404040"/>
                </a:solidFill>
                <a:cs typeface="Carlito"/>
              </a:rPr>
              <a:t>ASDS, None ASDS, </a:t>
            </a:r>
            <a:r>
              <a:rPr lang="en-US" sz="1800" spc="-15" dirty="0">
                <a:solidFill>
                  <a:srgbClr val="404040"/>
                </a:solidFill>
                <a:cs typeface="Carlito"/>
              </a:rPr>
              <a:t>False </a:t>
            </a:r>
            <a:r>
              <a:rPr lang="en-US" sz="1800" dirty="0">
                <a:solidFill>
                  <a:srgbClr val="404040"/>
                </a:solidFill>
                <a:cs typeface="Carlito"/>
              </a:rPr>
              <a:t>Ocean, </a:t>
            </a:r>
            <a:r>
              <a:rPr lang="en-US" sz="1800" spc="-15" dirty="0">
                <a:solidFill>
                  <a:srgbClr val="404040"/>
                </a:solidFill>
                <a:cs typeface="Carlito"/>
              </a:rPr>
              <a:t>False </a:t>
            </a:r>
            <a:r>
              <a:rPr lang="en-US" sz="1800" spc="-10" dirty="0">
                <a:solidFill>
                  <a:srgbClr val="404040"/>
                </a:solidFill>
                <a:cs typeface="Carlito"/>
              </a:rPr>
              <a:t>RTLS </a:t>
            </a:r>
            <a:r>
              <a:rPr lang="en-US" sz="1800" dirty="0">
                <a:solidFill>
                  <a:srgbClr val="404040"/>
                </a:solidFill>
                <a:cs typeface="Carlito"/>
              </a:rPr>
              <a:t>– </a:t>
            </a:r>
            <a:r>
              <a:rPr lang="en-US" sz="1800" spc="-10" dirty="0">
                <a:solidFill>
                  <a:srgbClr val="404040"/>
                </a:solidFill>
                <a:cs typeface="Carlito"/>
              </a:rPr>
              <a:t>set to </a:t>
            </a:r>
            <a:r>
              <a:rPr lang="en-US" sz="1800" spc="-5" dirty="0">
                <a:solidFill>
                  <a:srgbClr val="404040"/>
                </a:solidFill>
                <a:cs typeface="Carlito"/>
              </a:rPr>
              <a:t>-&gt;</a:t>
            </a:r>
            <a:r>
              <a:rPr lang="en-US" sz="1800" spc="-105" dirty="0">
                <a:solidFill>
                  <a:srgbClr val="404040"/>
                </a:solidFill>
                <a:cs typeface="Carlito"/>
              </a:rPr>
              <a:t> </a:t>
            </a:r>
            <a:r>
              <a:rPr lang="en-US" sz="1800" dirty="0">
                <a:solidFill>
                  <a:srgbClr val="404040"/>
                </a:solidFill>
                <a:cs typeface="Carlito"/>
              </a:rPr>
              <a:t>0</a:t>
            </a:r>
            <a:endParaRPr lang="en-US" sz="1800" dirty="0">
              <a:cs typeface="Carlito"/>
            </a:endParaRPr>
          </a:p>
          <a:p>
            <a:pPr marL="3810">
              <a:lnSpc>
                <a:spcPct val="100000"/>
              </a:lnSpc>
              <a:spcBef>
                <a:spcPts val="5"/>
              </a:spcBef>
            </a:pPr>
            <a:endParaRPr lang="en-US" sz="1800" dirty="0">
              <a:cs typeface="Carlito"/>
            </a:endParaRPr>
          </a:p>
          <a:p>
            <a:pPr marL="16510" marR="1900555">
              <a:lnSpc>
                <a:spcPct val="148000"/>
              </a:lnSpc>
            </a:pPr>
            <a:r>
              <a:rPr lang="en-US" sz="1800" u="heavy" spc="-5" dirty="0">
                <a:solidFill>
                  <a:srgbClr val="404040"/>
                </a:solidFill>
                <a:uFill>
                  <a:solidFill>
                    <a:srgbClr val="404040"/>
                  </a:solidFill>
                </a:uFill>
                <a:cs typeface="Carlito"/>
              </a:rPr>
              <a:t>GitHub url:</a:t>
            </a:r>
          </a:p>
          <a:p>
            <a:pPr marL="0" marR="1900555" indent="0">
              <a:lnSpc>
                <a:spcPct val="148000"/>
              </a:lnSpc>
              <a:buNone/>
            </a:pPr>
            <a:endParaRPr lang="en-US" sz="1800" dirty="0">
              <a:cs typeface="Carlito"/>
            </a:endParaRPr>
          </a:p>
        </p:txBody>
      </p:sp>
      <p:sp>
        <p:nvSpPr>
          <p:cNvPr id="7" name="Title 1">
            <a:extLst>
              <a:ext uri="{FF2B5EF4-FFF2-40B4-BE49-F238E27FC236}">
                <a16:creationId xmlns:a16="http://schemas.microsoft.com/office/drawing/2014/main" id="{F0D721EC-E61F-6428-0284-8FDB8C00F31D}"/>
              </a:ext>
            </a:extLst>
          </p:cNvPr>
          <p:cNvSpPr txBox="1">
            <a:spLocks/>
          </p:cNvSpPr>
          <p:nvPr/>
        </p:nvSpPr>
        <p:spPr>
          <a:xfrm>
            <a:off x="893997" y="4718389"/>
            <a:ext cx="9576635" cy="549049"/>
          </a:xfrm>
          <a:prstGeom prst="rect">
            <a:avLst/>
          </a:prstGeom>
        </p:spPr>
        <p:txBody>
          <a:bodyPr anchor="b">
            <a:noAutofit/>
          </a:bodyPr>
          <a:lstStyle>
            <a:lvl1pPr algn="ctr" defTabSz="914400" rtl="0" eaLnBrk="1" latinLnBrk="0" hangingPunct="1">
              <a:lnSpc>
                <a:spcPct val="90000"/>
              </a:lnSpc>
              <a:spcBef>
                <a:spcPct val="0"/>
              </a:spcBef>
              <a:buNone/>
              <a:defRPr sz="48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sz="2000" dirty="0">
                <a:latin typeface="+mn-lt"/>
              </a:rPr>
              <a:t>https://github.com/joeygem/IBM-Data-Science/blob/main/10.%20Capstone/Week%201/Data%20wrangling.ipynb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EDA with Data Visualization</a:t>
            </a:r>
          </a:p>
        </p:txBody>
      </p:sp>
      <p:sp>
        <p:nvSpPr>
          <p:cNvPr id="6" name="object 4">
            <a:extLst>
              <a:ext uri="{FF2B5EF4-FFF2-40B4-BE49-F238E27FC236}">
                <a16:creationId xmlns:a16="http://schemas.microsoft.com/office/drawing/2014/main" id="{C373E4EC-AA79-7C58-06F9-943ACE9A82F0}"/>
              </a:ext>
            </a:extLst>
          </p:cNvPr>
          <p:cNvSpPr txBox="1"/>
          <p:nvPr/>
        </p:nvSpPr>
        <p:spPr>
          <a:xfrm>
            <a:off x="1176019" y="1824608"/>
            <a:ext cx="9963150" cy="2992486"/>
          </a:xfrm>
          <a:prstGeom prst="rect">
            <a:avLst/>
          </a:prstGeom>
        </p:spPr>
        <p:txBody>
          <a:bodyPr vert="horz" wrap="square" lIns="0" tIns="42545" rIns="0" bIns="0" rtlCol="0">
            <a:spAutoFit/>
          </a:bodyPr>
          <a:lstStyle/>
          <a:p>
            <a:pPr marL="12700" marR="556260">
              <a:lnSpc>
                <a:spcPts val="2210"/>
              </a:lnSpc>
              <a:spcBef>
                <a:spcPts val="335"/>
              </a:spcBef>
            </a:pPr>
            <a:r>
              <a:rPr sz="2000" spc="-20" dirty="0">
                <a:solidFill>
                  <a:srgbClr val="404040"/>
                </a:solidFill>
                <a:latin typeface="Carlito"/>
                <a:cs typeface="Carlito"/>
              </a:rPr>
              <a:t>Exploratory </a:t>
            </a:r>
            <a:r>
              <a:rPr sz="2000" spc="-25" dirty="0">
                <a:solidFill>
                  <a:srgbClr val="404040"/>
                </a:solidFill>
                <a:latin typeface="Carlito"/>
                <a:cs typeface="Carlito"/>
              </a:rPr>
              <a:t>Data </a:t>
            </a:r>
            <a:r>
              <a:rPr sz="2000" spc="-15" dirty="0">
                <a:solidFill>
                  <a:srgbClr val="404040"/>
                </a:solidFill>
                <a:latin typeface="Carlito"/>
                <a:cs typeface="Carlito"/>
              </a:rPr>
              <a:t>Analysis </a:t>
            </a:r>
            <a:r>
              <a:rPr sz="2000" spc="-20" dirty="0">
                <a:solidFill>
                  <a:srgbClr val="404040"/>
                </a:solidFill>
                <a:latin typeface="Carlito"/>
                <a:cs typeface="Carlito"/>
              </a:rPr>
              <a:t>performed </a:t>
            </a:r>
            <a:r>
              <a:rPr sz="2000" spc="-5" dirty="0">
                <a:solidFill>
                  <a:srgbClr val="404040"/>
                </a:solidFill>
                <a:latin typeface="Carlito"/>
                <a:cs typeface="Carlito"/>
              </a:rPr>
              <a:t>on variables </a:t>
            </a:r>
            <a:r>
              <a:rPr sz="2000" spc="-15" dirty="0">
                <a:solidFill>
                  <a:srgbClr val="404040"/>
                </a:solidFill>
                <a:latin typeface="Carlito"/>
                <a:cs typeface="Carlito"/>
              </a:rPr>
              <a:t>Flight </a:t>
            </a:r>
            <a:r>
              <a:rPr sz="2000" spc="-50" dirty="0">
                <a:solidFill>
                  <a:srgbClr val="404040"/>
                </a:solidFill>
                <a:latin typeface="Carlito"/>
                <a:cs typeface="Carlito"/>
              </a:rPr>
              <a:t>Number,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Launch </a:t>
            </a:r>
            <a:r>
              <a:rPr sz="2000" spc="-15" dirty="0">
                <a:solidFill>
                  <a:srgbClr val="404040"/>
                </a:solidFill>
                <a:latin typeface="Carlito"/>
                <a:cs typeface="Carlito"/>
              </a:rPr>
              <a:t>Site,  </a:t>
            </a:r>
            <a:r>
              <a:rPr sz="2000" spc="-5" dirty="0">
                <a:solidFill>
                  <a:srgbClr val="404040"/>
                </a:solidFill>
                <a:latin typeface="Carlito"/>
                <a:cs typeface="Carlito"/>
              </a:rPr>
              <a:t>Orbit, Class </a:t>
            </a:r>
            <a:r>
              <a:rPr sz="2000" dirty="0">
                <a:solidFill>
                  <a:srgbClr val="404040"/>
                </a:solidFill>
                <a:latin typeface="Carlito"/>
                <a:cs typeface="Carlito"/>
              </a:rPr>
              <a:t>and</a:t>
            </a:r>
            <a:r>
              <a:rPr sz="2000" spc="-45" dirty="0">
                <a:solidFill>
                  <a:srgbClr val="404040"/>
                </a:solidFill>
                <a:latin typeface="Carlito"/>
                <a:cs typeface="Carlito"/>
              </a:rPr>
              <a:t> </a:t>
            </a:r>
            <a:r>
              <a:rPr sz="2000" spc="-130" dirty="0">
                <a:solidFill>
                  <a:srgbClr val="404040"/>
                </a:solidFill>
                <a:latin typeface="Carlito"/>
                <a:cs typeface="Carlito"/>
              </a:rPr>
              <a:t>Year.</a:t>
            </a:r>
            <a:endParaRPr sz="2000" dirty="0">
              <a:latin typeface="Carlito"/>
              <a:cs typeface="Carlito"/>
            </a:endParaRPr>
          </a:p>
          <a:p>
            <a:pPr marL="12700">
              <a:lnSpc>
                <a:spcPct val="100000"/>
              </a:lnSpc>
              <a:spcBef>
                <a:spcPts val="1050"/>
              </a:spcBef>
            </a:pPr>
            <a:r>
              <a:rPr sz="2000" u="heavy" spc="-5" dirty="0">
                <a:solidFill>
                  <a:srgbClr val="404040"/>
                </a:solidFill>
                <a:uFill>
                  <a:solidFill>
                    <a:srgbClr val="404040"/>
                  </a:solidFill>
                </a:uFill>
                <a:latin typeface="Carlito"/>
                <a:cs typeface="Carlito"/>
              </a:rPr>
              <a:t>Plots</a:t>
            </a:r>
            <a:r>
              <a:rPr sz="2000" u="heavy" spc="-5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Used:</a:t>
            </a:r>
            <a:endParaRPr sz="2000" dirty="0">
              <a:latin typeface="Carlito"/>
              <a:cs typeface="Carlito"/>
            </a:endParaRPr>
          </a:p>
          <a:p>
            <a:pPr marL="12700" marR="405765">
              <a:lnSpc>
                <a:spcPts val="2210"/>
              </a:lnSpc>
              <a:spcBef>
                <a:spcPts val="1430"/>
              </a:spcBef>
            </a:pPr>
            <a:r>
              <a:rPr sz="2000" spc="-15" dirty="0">
                <a:solidFill>
                  <a:srgbClr val="404040"/>
                </a:solidFill>
                <a:latin typeface="Carlito"/>
                <a:cs typeface="Carlito"/>
              </a:rPr>
              <a:t>Flight </a:t>
            </a:r>
            <a:r>
              <a:rPr sz="2000" dirty="0">
                <a:solidFill>
                  <a:srgbClr val="404040"/>
                </a:solidFill>
                <a:latin typeface="Carlito"/>
                <a:cs typeface="Carlito"/>
              </a:rPr>
              <a:t>Number </a:t>
            </a:r>
            <a:r>
              <a:rPr sz="2000" spc="-20" dirty="0">
                <a:solidFill>
                  <a:srgbClr val="404040"/>
                </a:solidFill>
                <a:latin typeface="Carlito"/>
                <a:cs typeface="Carlito"/>
              </a:rPr>
              <a:t>vs.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10" dirty="0">
                <a:solidFill>
                  <a:srgbClr val="404040"/>
                </a:solidFill>
                <a:latin typeface="Carlito"/>
                <a:cs typeface="Carlito"/>
              </a:rPr>
              <a:t>Flight </a:t>
            </a:r>
            <a:r>
              <a:rPr sz="2000" dirty="0">
                <a:solidFill>
                  <a:srgbClr val="404040"/>
                </a:solidFill>
                <a:latin typeface="Carlito"/>
                <a:cs typeface="Carlito"/>
              </a:rPr>
              <a:t>Number </a:t>
            </a:r>
            <a:r>
              <a:rPr sz="2000" spc="-20" dirty="0">
                <a:solidFill>
                  <a:srgbClr val="404040"/>
                </a:solidFill>
                <a:latin typeface="Carlito"/>
                <a:cs typeface="Carlito"/>
              </a:rPr>
              <a:t>vs. </a:t>
            </a:r>
            <a:r>
              <a:rPr sz="2000" spc="-5" dirty="0">
                <a:solidFill>
                  <a:srgbClr val="404040"/>
                </a:solidFill>
                <a:latin typeface="Carlito"/>
                <a:cs typeface="Carlito"/>
              </a:rPr>
              <a:t>Launch </a:t>
            </a:r>
            <a:r>
              <a:rPr sz="2000" spc="-15" dirty="0">
                <a:solidFill>
                  <a:srgbClr val="404040"/>
                </a:solidFill>
                <a:latin typeface="Carlito"/>
                <a:cs typeface="Carlito"/>
              </a:rPr>
              <a:t>Site,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20" dirty="0">
                <a:solidFill>
                  <a:srgbClr val="404040"/>
                </a:solidFill>
                <a:latin typeface="Carlito"/>
                <a:cs typeface="Carlito"/>
              </a:rPr>
              <a:t>vs. </a:t>
            </a:r>
            <a:r>
              <a:rPr sz="2000" spc="-5" dirty="0">
                <a:solidFill>
                  <a:srgbClr val="404040"/>
                </a:solidFill>
                <a:latin typeface="Carlito"/>
                <a:cs typeface="Carlito"/>
              </a:rPr>
              <a:t>Launch </a:t>
            </a:r>
            <a:r>
              <a:rPr sz="2000" spc="-15" dirty="0">
                <a:solidFill>
                  <a:srgbClr val="404040"/>
                </a:solidFill>
                <a:latin typeface="Carlito"/>
                <a:cs typeface="Carlito"/>
              </a:rPr>
              <a:t>Site,  </a:t>
            </a:r>
            <a:r>
              <a:rPr sz="2000" spc="-5" dirty="0">
                <a:solidFill>
                  <a:srgbClr val="404040"/>
                </a:solidFill>
                <a:latin typeface="Carlito"/>
                <a:cs typeface="Carlito"/>
              </a:rPr>
              <a:t>Orbit </a:t>
            </a:r>
            <a:r>
              <a:rPr sz="2000" spc="-20" dirty="0">
                <a:solidFill>
                  <a:srgbClr val="404040"/>
                </a:solidFill>
                <a:latin typeface="Carlito"/>
                <a:cs typeface="Carlito"/>
              </a:rPr>
              <a:t>vs. </a:t>
            </a:r>
            <a:r>
              <a:rPr sz="2000" dirty="0">
                <a:solidFill>
                  <a:srgbClr val="404040"/>
                </a:solidFill>
                <a:latin typeface="Carlito"/>
                <a:cs typeface="Carlito"/>
              </a:rPr>
              <a:t>Success </a:t>
            </a:r>
            <a:r>
              <a:rPr sz="2000" spc="-20" dirty="0">
                <a:solidFill>
                  <a:srgbClr val="404040"/>
                </a:solidFill>
                <a:latin typeface="Carlito"/>
                <a:cs typeface="Carlito"/>
              </a:rPr>
              <a:t>Rate, </a:t>
            </a:r>
            <a:r>
              <a:rPr sz="2000" spc="-10" dirty="0">
                <a:solidFill>
                  <a:srgbClr val="404040"/>
                </a:solidFill>
                <a:latin typeface="Carlito"/>
                <a:cs typeface="Carlito"/>
              </a:rPr>
              <a:t>Flight </a:t>
            </a:r>
            <a:r>
              <a:rPr sz="2000" dirty="0">
                <a:solidFill>
                  <a:srgbClr val="404040"/>
                </a:solidFill>
                <a:latin typeface="Carlito"/>
                <a:cs typeface="Carlito"/>
              </a:rPr>
              <a:t>Number </a:t>
            </a:r>
            <a:r>
              <a:rPr sz="2000" spc="-20" dirty="0">
                <a:solidFill>
                  <a:srgbClr val="404040"/>
                </a:solidFill>
                <a:latin typeface="Carlito"/>
                <a:cs typeface="Carlito"/>
              </a:rPr>
              <a:t>vs. </a:t>
            </a:r>
            <a:r>
              <a:rPr sz="2000" spc="-5" dirty="0">
                <a:solidFill>
                  <a:srgbClr val="404040"/>
                </a:solidFill>
                <a:latin typeface="Carlito"/>
                <a:cs typeface="Carlito"/>
              </a:rPr>
              <a:t>Orbit, </a:t>
            </a:r>
            <a:r>
              <a:rPr sz="2000" spc="-25" dirty="0">
                <a:solidFill>
                  <a:srgbClr val="404040"/>
                </a:solidFill>
                <a:latin typeface="Carlito"/>
                <a:cs typeface="Carlito"/>
              </a:rPr>
              <a:t>Payload </a:t>
            </a:r>
            <a:r>
              <a:rPr sz="2000" spc="-15" dirty="0">
                <a:solidFill>
                  <a:srgbClr val="404040"/>
                </a:solidFill>
                <a:latin typeface="Carlito"/>
                <a:cs typeface="Carlito"/>
              </a:rPr>
              <a:t>vs </a:t>
            </a:r>
            <a:r>
              <a:rPr sz="2000" spc="-5" dirty="0">
                <a:solidFill>
                  <a:srgbClr val="404040"/>
                </a:solidFill>
                <a:latin typeface="Carlito"/>
                <a:cs typeface="Carlito"/>
              </a:rPr>
              <a:t>Orbit, </a:t>
            </a:r>
            <a:r>
              <a:rPr sz="2000" dirty="0">
                <a:solidFill>
                  <a:srgbClr val="404040"/>
                </a:solidFill>
                <a:latin typeface="Carlito"/>
                <a:cs typeface="Carlito"/>
              </a:rPr>
              <a:t>and Success </a:t>
            </a:r>
            <a:r>
              <a:rPr sz="2000" spc="-60" dirty="0">
                <a:solidFill>
                  <a:srgbClr val="404040"/>
                </a:solidFill>
                <a:latin typeface="Carlito"/>
                <a:cs typeface="Carlito"/>
              </a:rPr>
              <a:t>Yearly</a:t>
            </a:r>
            <a:r>
              <a:rPr sz="2000" spc="70" dirty="0">
                <a:solidFill>
                  <a:srgbClr val="404040"/>
                </a:solidFill>
                <a:latin typeface="Carlito"/>
                <a:cs typeface="Carlito"/>
              </a:rPr>
              <a:t> </a:t>
            </a:r>
            <a:r>
              <a:rPr sz="2000" spc="-60" dirty="0">
                <a:solidFill>
                  <a:srgbClr val="404040"/>
                </a:solidFill>
                <a:latin typeface="Carlito"/>
                <a:cs typeface="Carlito"/>
              </a:rPr>
              <a:t>Trend</a:t>
            </a:r>
            <a:endParaRPr sz="2000" dirty="0">
              <a:latin typeface="Carlito"/>
              <a:cs typeface="Carlito"/>
            </a:endParaRPr>
          </a:p>
          <a:p>
            <a:pPr marL="12700">
              <a:lnSpc>
                <a:spcPts val="2300"/>
              </a:lnSpc>
              <a:spcBef>
                <a:spcPts val="1160"/>
              </a:spcBef>
            </a:pPr>
            <a:r>
              <a:rPr sz="2000" spc="-25" dirty="0">
                <a:solidFill>
                  <a:srgbClr val="404040"/>
                </a:solidFill>
                <a:latin typeface="Carlito"/>
                <a:cs typeface="Carlito"/>
              </a:rPr>
              <a:t>Scatter </a:t>
            </a:r>
            <a:r>
              <a:rPr sz="2000" spc="-5" dirty="0">
                <a:solidFill>
                  <a:srgbClr val="404040"/>
                </a:solidFill>
                <a:latin typeface="Carlito"/>
                <a:cs typeface="Carlito"/>
              </a:rPr>
              <a:t>plots, line </a:t>
            </a:r>
            <a:r>
              <a:rPr sz="2000" dirty="0">
                <a:solidFill>
                  <a:srgbClr val="404040"/>
                </a:solidFill>
                <a:latin typeface="Carlito"/>
                <a:cs typeface="Carlito"/>
              </a:rPr>
              <a:t>charts, and </a:t>
            </a:r>
            <a:r>
              <a:rPr sz="2000" spc="-5" dirty="0">
                <a:solidFill>
                  <a:srgbClr val="404040"/>
                </a:solidFill>
                <a:latin typeface="Carlito"/>
                <a:cs typeface="Carlito"/>
              </a:rPr>
              <a:t>bar plots </a:t>
            </a:r>
            <a:r>
              <a:rPr sz="2000" spc="-20" dirty="0">
                <a:solidFill>
                  <a:srgbClr val="404040"/>
                </a:solidFill>
                <a:latin typeface="Carlito"/>
                <a:cs typeface="Carlito"/>
              </a:rPr>
              <a:t>were </a:t>
            </a:r>
            <a:r>
              <a:rPr sz="2000" spc="-5" dirty="0">
                <a:solidFill>
                  <a:srgbClr val="404040"/>
                </a:solidFill>
                <a:latin typeface="Carlito"/>
                <a:cs typeface="Carlito"/>
              </a:rPr>
              <a:t>used </a:t>
            </a:r>
            <a:r>
              <a:rPr sz="2000" spc="-20" dirty="0">
                <a:solidFill>
                  <a:srgbClr val="404040"/>
                </a:solidFill>
                <a:latin typeface="Carlito"/>
                <a:cs typeface="Carlito"/>
              </a:rPr>
              <a:t>to compare </a:t>
            </a:r>
            <a:r>
              <a:rPr sz="2000" spc="-5" dirty="0">
                <a:solidFill>
                  <a:srgbClr val="404040"/>
                </a:solidFill>
                <a:latin typeface="Carlito"/>
                <a:cs typeface="Carlito"/>
              </a:rPr>
              <a:t>relationships between variables</a:t>
            </a:r>
            <a:r>
              <a:rPr sz="2000" spc="-20" dirty="0">
                <a:solidFill>
                  <a:srgbClr val="404040"/>
                </a:solidFill>
                <a:latin typeface="Carlito"/>
                <a:cs typeface="Carlito"/>
              </a:rPr>
              <a:t> to</a:t>
            </a:r>
            <a:endParaRPr sz="2000" dirty="0">
              <a:latin typeface="Carlito"/>
              <a:cs typeface="Carlito"/>
            </a:endParaRPr>
          </a:p>
          <a:p>
            <a:pPr marL="12700">
              <a:lnSpc>
                <a:spcPts val="2300"/>
              </a:lnSpc>
            </a:pPr>
            <a:r>
              <a:rPr sz="2000" spc="-5" dirty="0">
                <a:solidFill>
                  <a:srgbClr val="404040"/>
                </a:solidFill>
                <a:latin typeface="Carlito"/>
                <a:cs typeface="Carlito"/>
              </a:rPr>
              <a:t>decide if </a:t>
            </a:r>
            <a:r>
              <a:rPr sz="2000" dirty="0">
                <a:solidFill>
                  <a:srgbClr val="404040"/>
                </a:solidFill>
                <a:latin typeface="Carlito"/>
                <a:cs typeface="Carlito"/>
              </a:rPr>
              <a:t>a </a:t>
            </a:r>
            <a:r>
              <a:rPr sz="2000" spc="-10" dirty="0">
                <a:solidFill>
                  <a:srgbClr val="404040"/>
                </a:solidFill>
                <a:latin typeface="Carlito"/>
                <a:cs typeface="Carlito"/>
              </a:rPr>
              <a:t>relationship </a:t>
            </a:r>
            <a:r>
              <a:rPr sz="2000" spc="-25" dirty="0">
                <a:solidFill>
                  <a:srgbClr val="404040"/>
                </a:solidFill>
                <a:latin typeface="Carlito"/>
                <a:cs typeface="Carlito"/>
              </a:rPr>
              <a:t>exists </a:t>
            </a:r>
            <a:r>
              <a:rPr sz="2000" dirty="0">
                <a:solidFill>
                  <a:srgbClr val="404040"/>
                </a:solidFill>
                <a:latin typeface="Carlito"/>
                <a:cs typeface="Carlito"/>
              </a:rPr>
              <a:t>so </a:t>
            </a:r>
            <a:r>
              <a:rPr sz="2000" spc="-5" dirty="0">
                <a:solidFill>
                  <a:srgbClr val="404040"/>
                </a:solidFill>
                <a:latin typeface="Carlito"/>
                <a:cs typeface="Carlito"/>
              </a:rPr>
              <a:t>that they could </a:t>
            </a:r>
            <a:r>
              <a:rPr sz="2000" dirty="0">
                <a:solidFill>
                  <a:srgbClr val="404040"/>
                </a:solidFill>
                <a:latin typeface="Carlito"/>
                <a:cs typeface="Carlito"/>
              </a:rPr>
              <a:t>be </a:t>
            </a:r>
            <a:r>
              <a:rPr sz="2000" spc="-5" dirty="0">
                <a:solidFill>
                  <a:srgbClr val="404040"/>
                </a:solidFill>
                <a:latin typeface="Carlito"/>
                <a:cs typeface="Carlito"/>
              </a:rPr>
              <a:t>used in </a:t>
            </a:r>
            <a:r>
              <a:rPr sz="2000" spc="-10" dirty="0">
                <a:solidFill>
                  <a:srgbClr val="404040"/>
                </a:solidFill>
                <a:latin typeface="Carlito"/>
                <a:cs typeface="Carlito"/>
              </a:rPr>
              <a:t>training </a:t>
            </a:r>
            <a:r>
              <a:rPr sz="2000" dirty="0">
                <a:solidFill>
                  <a:srgbClr val="404040"/>
                </a:solidFill>
                <a:latin typeface="Carlito"/>
                <a:cs typeface="Carlito"/>
              </a:rPr>
              <a:t>the machine </a:t>
            </a:r>
            <a:r>
              <a:rPr sz="2000" spc="-5" dirty="0">
                <a:solidFill>
                  <a:srgbClr val="404040"/>
                </a:solidFill>
                <a:latin typeface="Carlito"/>
                <a:cs typeface="Carlito"/>
              </a:rPr>
              <a:t>learning</a:t>
            </a:r>
            <a:r>
              <a:rPr sz="2000" spc="-45" dirty="0">
                <a:solidFill>
                  <a:srgbClr val="404040"/>
                </a:solidFill>
                <a:latin typeface="Carlito"/>
                <a:cs typeface="Carlito"/>
              </a:rPr>
              <a:t> </a:t>
            </a:r>
            <a:r>
              <a:rPr sz="2000" spc="-5" dirty="0">
                <a:solidFill>
                  <a:srgbClr val="404040"/>
                </a:solidFill>
                <a:latin typeface="Carlito"/>
                <a:cs typeface="Carlito"/>
              </a:rPr>
              <a:t>model</a:t>
            </a:r>
            <a:endParaRPr sz="2000" dirty="0">
              <a:latin typeface="Carlito"/>
              <a:cs typeface="Carlito"/>
            </a:endParaRPr>
          </a:p>
          <a:p>
            <a:pPr marL="12700" marR="5080">
              <a:lnSpc>
                <a:spcPct val="100000"/>
              </a:lnSpc>
              <a:spcBef>
                <a:spcPts val="1105"/>
              </a:spcBef>
            </a:pPr>
            <a:r>
              <a:rPr sz="2000" u="heavy" dirty="0">
                <a:solidFill>
                  <a:srgbClr val="404040"/>
                </a:solidFill>
                <a:uFill>
                  <a:solidFill>
                    <a:srgbClr val="404040"/>
                  </a:solidFill>
                </a:uFill>
                <a:latin typeface="Carlito"/>
                <a:cs typeface="Carlito"/>
              </a:rPr>
              <a:t>GitHub </a:t>
            </a:r>
            <a:r>
              <a:rPr sz="2000" u="heavy" spc="-5" dirty="0">
                <a:solidFill>
                  <a:srgbClr val="404040"/>
                </a:solidFill>
                <a:uFill>
                  <a:solidFill>
                    <a:srgbClr val="404040"/>
                  </a:solidFill>
                </a:uFill>
                <a:latin typeface="Carlito"/>
                <a:cs typeface="Carlito"/>
              </a:rPr>
              <a:t>url:</a:t>
            </a:r>
            <a:endParaRPr lang="en-US" sz="2000" u="heavy" spc="-5" dirty="0">
              <a:solidFill>
                <a:srgbClr val="404040"/>
              </a:solidFill>
              <a:uFill>
                <a:solidFill>
                  <a:srgbClr val="404040"/>
                </a:solidFill>
              </a:uFill>
              <a:latin typeface="Carlito"/>
              <a:cs typeface="Carlito"/>
            </a:endParaRPr>
          </a:p>
        </p:txBody>
      </p:sp>
      <p:sp>
        <p:nvSpPr>
          <p:cNvPr id="7" name="Title 1">
            <a:extLst>
              <a:ext uri="{FF2B5EF4-FFF2-40B4-BE49-F238E27FC236}">
                <a16:creationId xmlns:a16="http://schemas.microsoft.com/office/drawing/2014/main" id="{4FB918D6-534F-C91D-C871-C402B325875F}"/>
              </a:ext>
            </a:extLst>
          </p:cNvPr>
          <p:cNvSpPr txBox="1">
            <a:spLocks/>
          </p:cNvSpPr>
          <p:nvPr/>
        </p:nvSpPr>
        <p:spPr>
          <a:xfrm>
            <a:off x="1129523" y="5004954"/>
            <a:ext cx="9576635" cy="549049"/>
          </a:xfrm>
          <a:prstGeom prst="rect">
            <a:avLst/>
          </a:prstGeom>
        </p:spPr>
        <p:txBody>
          <a:bodyPr anchor="b">
            <a:noAutofit/>
          </a:bodyPr>
          <a:lstStyle>
            <a:lvl1pPr algn="ctr" defTabSz="914400" rtl="0" eaLnBrk="1" latinLnBrk="0" hangingPunct="1">
              <a:lnSpc>
                <a:spcPct val="90000"/>
              </a:lnSpc>
              <a:spcBef>
                <a:spcPct val="0"/>
              </a:spcBef>
              <a:buNone/>
              <a:defRPr sz="48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sz="2000" dirty="0">
                <a:latin typeface="+mn-lt"/>
              </a:rPr>
              <a:t>https://github.com/joeygem/IBM-Data-Science/blob/main/10.%20Capstone/Week%202/EDA%20-dataviz.ipynb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EDA with SQL</a:t>
            </a:r>
          </a:p>
        </p:txBody>
      </p:sp>
      <p:sp>
        <p:nvSpPr>
          <p:cNvPr id="6" name="object 4">
            <a:extLst>
              <a:ext uri="{FF2B5EF4-FFF2-40B4-BE49-F238E27FC236}">
                <a16:creationId xmlns:a16="http://schemas.microsoft.com/office/drawing/2014/main" id="{9C4143D0-C0A9-85C5-623D-D27B469ACC3F}"/>
              </a:ext>
            </a:extLst>
          </p:cNvPr>
          <p:cNvSpPr txBox="1"/>
          <p:nvPr/>
        </p:nvSpPr>
        <p:spPr>
          <a:xfrm>
            <a:off x="796103" y="1383283"/>
            <a:ext cx="9687560" cy="2979021"/>
          </a:xfrm>
          <a:prstGeom prst="rect">
            <a:avLst/>
          </a:prstGeom>
        </p:spPr>
        <p:txBody>
          <a:bodyPr vert="horz" wrap="square" lIns="0" tIns="162560" rIns="0" bIns="0" rtlCol="0">
            <a:spAutoFit/>
          </a:bodyPr>
          <a:lstStyle/>
          <a:p>
            <a:pPr marL="12700">
              <a:lnSpc>
                <a:spcPct val="100000"/>
              </a:lnSpc>
              <a:spcBef>
                <a:spcPts val="1280"/>
              </a:spcBef>
            </a:pPr>
            <a:r>
              <a:rPr sz="2000" spc="-5" dirty="0">
                <a:solidFill>
                  <a:srgbClr val="404040"/>
                </a:solidFill>
                <a:latin typeface="Carlito"/>
                <a:cs typeface="Carlito"/>
              </a:rPr>
              <a:t>Loaded </a:t>
            </a:r>
            <a:r>
              <a:rPr sz="2000" spc="-25" dirty="0">
                <a:solidFill>
                  <a:srgbClr val="404040"/>
                </a:solidFill>
                <a:latin typeface="Carlito"/>
                <a:cs typeface="Carlito"/>
              </a:rPr>
              <a:t>data </a:t>
            </a:r>
            <a:r>
              <a:rPr sz="2000" spc="-10" dirty="0">
                <a:solidFill>
                  <a:srgbClr val="404040"/>
                </a:solidFill>
                <a:latin typeface="Carlito"/>
                <a:cs typeface="Carlito"/>
              </a:rPr>
              <a:t>set </a:t>
            </a:r>
            <a:r>
              <a:rPr sz="2000" spc="-25" dirty="0">
                <a:solidFill>
                  <a:srgbClr val="404040"/>
                </a:solidFill>
                <a:latin typeface="Carlito"/>
                <a:cs typeface="Carlito"/>
              </a:rPr>
              <a:t>into </a:t>
            </a:r>
            <a:r>
              <a:rPr sz="2000" dirty="0">
                <a:solidFill>
                  <a:srgbClr val="404040"/>
                </a:solidFill>
                <a:latin typeface="Carlito"/>
                <a:cs typeface="Carlito"/>
              </a:rPr>
              <a:t>IBM DB2</a:t>
            </a:r>
            <a:r>
              <a:rPr sz="2000" spc="-125"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12700">
              <a:lnSpc>
                <a:spcPct val="100000"/>
              </a:lnSpc>
              <a:spcBef>
                <a:spcPts val="1175"/>
              </a:spcBef>
            </a:pPr>
            <a:r>
              <a:rPr sz="2000" spc="-5" dirty="0">
                <a:solidFill>
                  <a:srgbClr val="404040"/>
                </a:solidFill>
                <a:latin typeface="Carlito"/>
                <a:cs typeface="Carlito"/>
              </a:rPr>
              <a:t>Queried using SQL </a:t>
            </a:r>
            <a:r>
              <a:rPr sz="2000" dirty="0">
                <a:solidFill>
                  <a:srgbClr val="404040"/>
                </a:solidFill>
                <a:latin typeface="Carlito"/>
                <a:cs typeface="Carlito"/>
              </a:rPr>
              <a:t>Python</a:t>
            </a:r>
            <a:r>
              <a:rPr sz="2000" spc="-100" dirty="0">
                <a:solidFill>
                  <a:srgbClr val="404040"/>
                </a:solidFill>
                <a:latin typeface="Carlito"/>
                <a:cs typeface="Carlito"/>
              </a:rPr>
              <a:t> </a:t>
            </a:r>
            <a:r>
              <a:rPr sz="2000" spc="-25" dirty="0">
                <a:solidFill>
                  <a:srgbClr val="404040"/>
                </a:solidFill>
                <a:latin typeface="Carlito"/>
                <a:cs typeface="Carlito"/>
              </a:rPr>
              <a:t>integration.</a:t>
            </a:r>
            <a:endParaRPr sz="2000" dirty="0">
              <a:latin typeface="Carlito"/>
              <a:cs typeface="Carlito"/>
            </a:endParaRPr>
          </a:p>
          <a:p>
            <a:pPr marL="12700">
              <a:lnSpc>
                <a:spcPct val="100000"/>
              </a:lnSpc>
              <a:spcBef>
                <a:spcPts val="1560"/>
              </a:spcBef>
            </a:pPr>
            <a:r>
              <a:rPr sz="2000" spc="-5" dirty="0">
                <a:solidFill>
                  <a:srgbClr val="404040"/>
                </a:solidFill>
                <a:latin typeface="Carlito"/>
                <a:cs typeface="Carlito"/>
              </a:rPr>
              <a:t>Queries </a:t>
            </a:r>
            <a:r>
              <a:rPr sz="2000" spc="-20" dirty="0">
                <a:solidFill>
                  <a:srgbClr val="404040"/>
                </a:solidFill>
                <a:latin typeface="Carlito"/>
                <a:cs typeface="Carlito"/>
              </a:rPr>
              <a:t>were </a:t>
            </a:r>
            <a:r>
              <a:rPr sz="2000" dirty="0">
                <a:solidFill>
                  <a:srgbClr val="404040"/>
                </a:solidFill>
                <a:latin typeface="Carlito"/>
                <a:cs typeface="Carlito"/>
              </a:rPr>
              <a:t>made </a:t>
            </a:r>
            <a:r>
              <a:rPr sz="2000" spc="-20" dirty="0">
                <a:solidFill>
                  <a:srgbClr val="404040"/>
                </a:solidFill>
                <a:latin typeface="Carlito"/>
                <a:cs typeface="Carlito"/>
              </a:rPr>
              <a:t>to </a:t>
            </a:r>
            <a:r>
              <a:rPr sz="2000" spc="-10" dirty="0">
                <a:solidFill>
                  <a:srgbClr val="404040"/>
                </a:solidFill>
                <a:latin typeface="Carlito"/>
                <a:cs typeface="Carlito"/>
              </a:rPr>
              <a:t>get </a:t>
            </a:r>
            <a:r>
              <a:rPr sz="2000" dirty="0">
                <a:solidFill>
                  <a:srgbClr val="404040"/>
                </a:solidFill>
                <a:latin typeface="Carlito"/>
                <a:cs typeface="Carlito"/>
              </a:rPr>
              <a:t>a </a:t>
            </a:r>
            <a:r>
              <a:rPr sz="2000" spc="-25" dirty="0">
                <a:solidFill>
                  <a:srgbClr val="404040"/>
                </a:solidFill>
                <a:latin typeface="Carlito"/>
                <a:cs typeface="Carlito"/>
              </a:rPr>
              <a:t>better </a:t>
            </a:r>
            <a:r>
              <a:rPr sz="2000" spc="-20" dirty="0">
                <a:solidFill>
                  <a:srgbClr val="404040"/>
                </a:solidFill>
                <a:latin typeface="Carlito"/>
                <a:cs typeface="Carlito"/>
              </a:rPr>
              <a:t>understanding </a:t>
            </a:r>
            <a:r>
              <a:rPr sz="2000" spc="-5" dirty="0">
                <a:solidFill>
                  <a:srgbClr val="404040"/>
                </a:solidFill>
                <a:latin typeface="Carlito"/>
                <a:cs typeface="Carlito"/>
              </a:rPr>
              <a:t>of </a:t>
            </a:r>
            <a:r>
              <a:rPr sz="2000" dirty="0">
                <a:solidFill>
                  <a:srgbClr val="404040"/>
                </a:solidFill>
                <a:latin typeface="Carlito"/>
                <a:cs typeface="Carlito"/>
              </a:rPr>
              <a:t>the</a:t>
            </a:r>
            <a:r>
              <a:rPr sz="2000" spc="25" dirty="0">
                <a:solidFill>
                  <a:srgbClr val="404040"/>
                </a:solidFill>
                <a:latin typeface="Carlito"/>
                <a:cs typeface="Carlito"/>
              </a:rPr>
              <a:t> </a:t>
            </a:r>
            <a:r>
              <a:rPr sz="2000" spc="-20" dirty="0">
                <a:solidFill>
                  <a:srgbClr val="404040"/>
                </a:solidFill>
                <a:latin typeface="Carlito"/>
                <a:cs typeface="Carlito"/>
              </a:rPr>
              <a:t>dataset.</a:t>
            </a:r>
            <a:endParaRPr sz="2000" dirty="0">
              <a:latin typeface="Carlito"/>
              <a:cs typeface="Carlito"/>
            </a:endParaRPr>
          </a:p>
          <a:p>
            <a:pPr marL="12700" marR="434975">
              <a:lnSpc>
                <a:spcPts val="2200"/>
              </a:lnSpc>
              <a:spcBef>
                <a:spcPts val="1440"/>
              </a:spcBef>
            </a:pPr>
            <a:r>
              <a:rPr sz="2000" spc="-5" dirty="0">
                <a:solidFill>
                  <a:srgbClr val="404040"/>
                </a:solidFill>
                <a:latin typeface="Carlito"/>
                <a:cs typeface="Carlito"/>
              </a:rPr>
              <a:t>Queried </a:t>
            </a:r>
            <a:r>
              <a:rPr sz="2000" spc="-20" dirty="0">
                <a:solidFill>
                  <a:srgbClr val="404040"/>
                </a:solidFill>
                <a:latin typeface="Carlito"/>
                <a:cs typeface="Carlito"/>
              </a:rPr>
              <a:t>information </a:t>
            </a:r>
            <a:r>
              <a:rPr sz="2000" dirty="0">
                <a:solidFill>
                  <a:srgbClr val="404040"/>
                </a:solidFill>
                <a:latin typeface="Carlito"/>
                <a:cs typeface="Carlito"/>
              </a:rPr>
              <a:t>about launch </a:t>
            </a:r>
            <a:r>
              <a:rPr sz="2000" spc="-20" dirty="0">
                <a:solidFill>
                  <a:srgbClr val="404040"/>
                </a:solidFill>
                <a:latin typeface="Carlito"/>
                <a:cs typeface="Carlito"/>
              </a:rPr>
              <a:t>site </a:t>
            </a:r>
            <a:r>
              <a:rPr sz="2000" spc="-5" dirty="0">
                <a:solidFill>
                  <a:srgbClr val="404040"/>
                </a:solidFill>
                <a:latin typeface="Carlito"/>
                <a:cs typeface="Carlito"/>
              </a:rPr>
              <a:t>names, mission </a:t>
            </a:r>
            <a:r>
              <a:rPr sz="2000" spc="-20" dirty="0">
                <a:solidFill>
                  <a:srgbClr val="404040"/>
                </a:solidFill>
                <a:latin typeface="Carlito"/>
                <a:cs typeface="Carlito"/>
              </a:rPr>
              <a:t>outcomes, various pay </a:t>
            </a:r>
            <a:r>
              <a:rPr sz="2000" dirty="0">
                <a:solidFill>
                  <a:srgbClr val="404040"/>
                </a:solidFill>
                <a:latin typeface="Carlito"/>
                <a:cs typeface="Carlito"/>
              </a:rPr>
              <a:t>load </a:t>
            </a:r>
            <a:r>
              <a:rPr sz="2000" spc="-25" dirty="0">
                <a:solidFill>
                  <a:srgbClr val="404040"/>
                </a:solidFill>
                <a:latin typeface="Carlito"/>
                <a:cs typeface="Carlito"/>
              </a:rPr>
              <a:t>sizes </a:t>
            </a:r>
            <a:r>
              <a:rPr sz="2000" spc="-5" dirty="0">
                <a:solidFill>
                  <a:srgbClr val="404040"/>
                </a:solidFill>
                <a:latin typeface="Carlito"/>
                <a:cs typeface="Carlito"/>
              </a:rPr>
              <a:t>of  </a:t>
            </a:r>
            <a:r>
              <a:rPr sz="2000" spc="-25" dirty="0">
                <a:solidFill>
                  <a:srgbClr val="404040"/>
                </a:solidFill>
                <a:latin typeface="Carlito"/>
                <a:cs typeface="Carlito"/>
              </a:rPr>
              <a:t>customers </a:t>
            </a:r>
            <a:r>
              <a:rPr sz="2000" dirty="0">
                <a:solidFill>
                  <a:srgbClr val="404040"/>
                </a:solidFill>
                <a:latin typeface="Carlito"/>
                <a:cs typeface="Carlito"/>
              </a:rPr>
              <a:t>and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dirty="0">
                <a:solidFill>
                  <a:srgbClr val="404040"/>
                </a:solidFill>
                <a:latin typeface="Carlito"/>
                <a:cs typeface="Carlito"/>
              </a:rPr>
              <a:t>and landing</a:t>
            </a:r>
            <a:r>
              <a:rPr sz="2000" spc="5" dirty="0">
                <a:solidFill>
                  <a:srgbClr val="404040"/>
                </a:solidFill>
                <a:latin typeface="Carlito"/>
                <a:cs typeface="Carlito"/>
              </a:rPr>
              <a:t> </a:t>
            </a:r>
            <a:r>
              <a:rPr sz="2000" spc="-15" dirty="0">
                <a:solidFill>
                  <a:srgbClr val="404040"/>
                </a:solidFill>
                <a:latin typeface="Carlito"/>
                <a:cs typeface="Carlito"/>
              </a:rPr>
              <a:t>outcomes</a:t>
            </a:r>
            <a:endParaRPr sz="2000" dirty="0">
              <a:latin typeface="Carlito"/>
              <a:cs typeface="Carlito"/>
            </a:endParaRPr>
          </a:p>
          <a:p>
            <a:pPr>
              <a:lnSpc>
                <a:spcPct val="100000"/>
              </a:lnSpc>
              <a:spcBef>
                <a:spcPts val="30"/>
              </a:spcBef>
            </a:pPr>
            <a:endParaRPr sz="2450" dirty="0">
              <a:latin typeface="Carlito"/>
              <a:cs typeface="Carlito"/>
            </a:endParaRPr>
          </a:p>
          <a:p>
            <a:pPr marL="12700" marR="5080">
              <a:lnSpc>
                <a:spcPct val="149000"/>
              </a:lnSpc>
            </a:pPr>
            <a:r>
              <a:rPr sz="2000" u="heavy" dirty="0">
                <a:solidFill>
                  <a:srgbClr val="404040"/>
                </a:solidFill>
                <a:uFill>
                  <a:solidFill>
                    <a:srgbClr val="404040"/>
                  </a:solidFill>
                </a:uFill>
                <a:latin typeface="Carlito"/>
                <a:cs typeface="Carlito"/>
              </a:rPr>
              <a:t>GitHub </a:t>
            </a:r>
            <a:r>
              <a:rPr sz="2000" u="heavy" spc="-5" dirty="0">
                <a:solidFill>
                  <a:srgbClr val="404040"/>
                </a:solidFill>
                <a:uFill>
                  <a:solidFill>
                    <a:srgbClr val="404040"/>
                  </a:solidFill>
                </a:uFill>
                <a:latin typeface="Carlito"/>
                <a:cs typeface="Carlito"/>
              </a:rPr>
              <a:t>url: </a:t>
            </a:r>
            <a:endParaRPr lang="en-US" sz="2000" spc="-5" dirty="0">
              <a:solidFill>
                <a:srgbClr val="404040"/>
              </a:solidFill>
              <a:latin typeface="Carlito"/>
              <a:cs typeface="Carlito"/>
            </a:endParaRPr>
          </a:p>
        </p:txBody>
      </p:sp>
      <p:sp>
        <p:nvSpPr>
          <p:cNvPr id="7" name="Title 1">
            <a:extLst>
              <a:ext uri="{FF2B5EF4-FFF2-40B4-BE49-F238E27FC236}">
                <a16:creationId xmlns:a16="http://schemas.microsoft.com/office/drawing/2014/main" id="{1FAC4AAA-AD00-6F86-0451-4447D9C0257C}"/>
              </a:ext>
            </a:extLst>
          </p:cNvPr>
          <p:cNvSpPr txBox="1">
            <a:spLocks/>
          </p:cNvSpPr>
          <p:nvPr/>
        </p:nvSpPr>
        <p:spPr>
          <a:xfrm>
            <a:off x="770011" y="4644889"/>
            <a:ext cx="9576635" cy="549049"/>
          </a:xfrm>
          <a:prstGeom prst="rect">
            <a:avLst/>
          </a:prstGeom>
        </p:spPr>
        <p:txBody>
          <a:bodyPr anchor="b">
            <a:noAutofit/>
          </a:bodyPr>
          <a:lstStyle>
            <a:defPPr>
              <a:defRPr lang="en-US"/>
            </a:defPPr>
            <a:lvl1pPr>
              <a:lnSpc>
                <a:spcPct val="90000"/>
              </a:lnSpc>
              <a:spcBef>
                <a:spcPct val="0"/>
              </a:spcBef>
              <a:buNone/>
              <a:defRPr sz="2000">
                <a:solidFill>
                  <a:srgbClr val="005493"/>
                </a:solidFill>
                <a:ea typeface="IBM Plex Mono SemiBold" panose="020B0709050203000203" pitchFamily="49" charset="0"/>
                <a:cs typeface="IBM Plex Mono SemiBold" panose="020B0709050203000203" pitchFamily="49" charset="0"/>
              </a:defRPr>
            </a:lvl1pPr>
          </a:lstStyle>
          <a:p>
            <a:r>
              <a:rPr lang="en-IN" dirty="0"/>
              <a:t>https://github.com/joeygem/IBM-Data-Science/blob/main/10.%20Capstone/Week%202/EDA%20SQL.ipynb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Build an Interactive Map with Folium</a:t>
            </a:r>
          </a:p>
        </p:txBody>
      </p:sp>
      <p:sp>
        <p:nvSpPr>
          <p:cNvPr id="6" name="object 4">
            <a:extLst>
              <a:ext uri="{FF2B5EF4-FFF2-40B4-BE49-F238E27FC236}">
                <a16:creationId xmlns:a16="http://schemas.microsoft.com/office/drawing/2014/main" id="{B69EF7A8-59EA-64C8-A25B-D6D5A362954D}"/>
              </a:ext>
            </a:extLst>
          </p:cNvPr>
          <p:cNvSpPr txBox="1"/>
          <p:nvPr/>
        </p:nvSpPr>
        <p:spPr>
          <a:xfrm>
            <a:off x="770011" y="1592133"/>
            <a:ext cx="9765665" cy="2235868"/>
          </a:xfrm>
          <a:prstGeom prst="rect">
            <a:avLst/>
          </a:prstGeom>
        </p:spPr>
        <p:txBody>
          <a:bodyPr vert="horz" wrap="square" lIns="0" tIns="42545" rIns="0" bIns="0" rtlCol="0">
            <a:spAutoFit/>
          </a:bodyPr>
          <a:lstStyle/>
          <a:p>
            <a:pPr marL="12700" marR="5080">
              <a:lnSpc>
                <a:spcPts val="2210"/>
              </a:lnSpc>
              <a:spcBef>
                <a:spcPts val="335"/>
              </a:spcBef>
            </a:pPr>
            <a:r>
              <a:rPr sz="2000" spc="-15" dirty="0">
                <a:solidFill>
                  <a:srgbClr val="404040"/>
                </a:solidFill>
                <a:latin typeface="Carlito"/>
                <a:cs typeface="Carlito"/>
              </a:rPr>
              <a:t>Folium </a:t>
            </a:r>
            <a:r>
              <a:rPr sz="2000" spc="-5" dirty="0">
                <a:solidFill>
                  <a:srgbClr val="404040"/>
                </a:solidFill>
                <a:latin typeface="Carlito"/>
                <a:cs typeface="Carlito"/>
              </a:rPr>
              <a:t>maps mark Launch Sites, successful </a:t>
            </a:r>
            <a:r>
              <a:rPr sz="2000" dirty="0">
                <a:solidFill>
                  <a:srgbClr val="404040"/>
                </a:solidFill>
                <a:latin typeface="Carlito"/>
                <a:cs typeface="Carlito"/>
              </a:rPr>
              <a:t>and </a:t>
            </a:r>
            <a:r>
              <a:rPr sz="2000" spc="-5" dirty="0">
                <a:solidFill>
                  <a:srgbClr val="404040"/>
                </a:solidFill>
                <a:latin typeface="Carlito"/>
                <a:cs typeface="Carlito"/>
              </a:rPr>
              <a:t>unsuccessful </a:t>
            </a:r>
            <a:r>
              <a:rPr sz="2000" dirty="0">
                <a:solidFill>
                  <a:srgbClr val="404040"/>
                </a:solidFill>
                <a:latin typeface="Carlito"/>
                <a:cs typeface="Carlito"/>
              </a:rPr>
              <a:t>landings, and a </a:t>
            </a:r>
            <a:r>
              <a:rPr sz="2000" spc="-25" dirty="0">
                <a:solidFill>
                  <a:srgbClr val="404040"/>
                </a:solidFill>
                <a:latin typeface="Carlito"/>
                <a:cs typeface="Carlito"/>
              </a:rPr>
              <a:t>proximity example  </a:t>
            </a:r>
            <a:r>
              <a:rPr sz="2000" spc="-20" dirty="0">
                <a:solidFill>
                  <a:srgbClr val="404040"/>
                </a:solidFill>
                <a:latin typeface="Carlito"/>
                <a:cs typeface="Carlito"/>
              </a:rPr>
              <a:t>to </a:t>
            </a:r>
            <a:r>
              <a:rPr sz="2000" spc="-40" dirty="0">
                <a:solidFill>
                  <a:srgbClr val="404040"/>
                </a:solidFill>
                <a:latin typeface="Carlito"/>
                <a:cs typeface="Carlito"/>
              </a:rPr>
              <a:t>key </a:t>
            </a:r>
            <a:r>
              <a:rPr sz="2000" spc="-5" dirty="0">
                <a:solidFill>
                  <a:srgbClr val="404040"/>
                </a:solidFill>
                <a:latin typeface="Carlito"/>
                <a:cs typeface="Carlito"/>
              </a:rPr>
              <a:t>locations: </a:t>
            </a:r>
            <a:r>
              <a:rPr sz="2000" spc="-60" dirty="0">
                <a:solidFill>
                  <a:srgbClr val="404040"/>
                </a:solidFill>
                <a:latin typeface="Carlito"/>
                <a:cs typeface="Carlito"/>
              </a:rPr>
              <a:t>Railway, Highway, </a:t>
            </a:r>
            <a:r>
              <a:rPr sz="2000" spc="-20" dirty="0">
                <a:solidFill>
                  <a:srgbClr val="404040"/>
                </a:solidFill>
                <a:latin typeface="Carlito"/>
                <a:cs typeface="Carlito"/>
              </a:rPr>
              <a:t>Coast, </a:t>
            </a:r>
            <a:r>
              <a:rPr sz="2000" dirty="0">
                <a:solidFill>
                  <a:srgbClr val="404040"/>
                </a:solidFill>
                <a:latin typeface="Carlito"/>
                <a:cs typeface="Carlito"/>
              </a:rPr>
              <a:t>and</a:t>
            </a:r>
            <a:r>
              <a:rPr sz="2000" spc="35" dirty="0">
                <a:solidFill>
                  <a:srgbClr val="404040"/>
                </a:solidFill>
                <a:latin typeface="Carlito"/>
                <a:cs typeface="Carlito"/>
              </a:rPr>
              <a:t> </a:t>
            </a:r>
            <a:r>
              <a:rPr sz="2000" spc="-60" dirty="0">
                <a:solidFill>
                  <a:srgbClr val="404040"/>
                </a:solidFill>
                <a:latin typeface="Carlito"/>
                <a:cs typeface="Carlito"/>
              </a:rPr>
              <a:t>City.</a:t>
            </a:r>
            <a:endParaRPr sz="2000" dirty="0">
              <a:latin typeface="Carlito"/>
              <a:cs typeface="Carlito"/>
            </a:endParaRPr>
          </a:p>
          <a:p>
            <a:pPr marL="12700" marR="311150">
              <a:lnSpc>
                <a:spcPts val="2300"/>
              </a:lnSpc>
              <a:spcBef>
                <a:spcPts val="1115"/>
              </a:spcBef>
            </a:pPr>
            <a:r>
              <a:rPr sz="2000" spc="-5" dirty="0">
                <a:solidFill>
                  <a:srgbClr val="404040"/>
                </a:solidFill>
                <a:latin typeface="Carlito"/>
                <a:cs typeface="Carlito"/>
              </a:rPr>
              <a:t>This </a:t>
            </a:r>
            <a:r>
              <a:rPr sz="2000" spc="-15" dirty="0">
                <a:solidFill>
                  <a:srgbClr val="404040"/>
                </a:solidFill>
                <a:latin typeface="Carlito"/>
                <a:cs typeface="Carlito"/>
              </a:rPr>
              <a:t>allows </a:t>
            </a:r>
            <a:r>
              <a:rPr sz="2000" spc="-5" dirty="0">
                <a:solidFill>
                  <a:srgbClr val="404040"/>
                </a:solidFill>
                <a:latin typeface="Carlito"/>
                <a:cs typeface="Carlito"/>
              </a:rPr>
              <a:t>us </a:t>
            </a:r>
            <a:r>
              <a:rPr sz="2000" spc="-20" dirty="0">
                <a:solidFill>
                  <a:srgbClr val="404040"/>
                </a:solidFill>
                <a:latin typeface="Carlito"/>
                <a:cs typeface="Carlito"/>
              </a:rPr>
              <a:t>to understand why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25" dirty="0">
                <a:solidFill>
                  <a:srgbClr val="404040"/>
                </a:solidFill>
                <a:latin typeface="Carlito"/>
                <a:cs typeface="Carlito"/>
              </a:rPr>
              <a:t>may </a:t>
            </a:r>
            <a:r>
              <a:rPr sz="2000" dirty="0">
                <a:solidFill>
                  <a:srgbClr val="404040"/>
                </a:solidFill>
                <a:latin typeface="Carlito"/>
                <a:cs typeface="Carlito"/>
              </a:rPr>
              <a:t>be </a:t>
            </a:r>
            <a:r>
              <a:rPr sz="2000" spc="-20" dirty="0">
                <a:solidFill>
                  <a:srgbClr val="404040"/>
                </a:solidFill>
                <a:latin typeface="Carlito"/>
                <a:cs typeface="Carlito"/>
              </a:rPr>
              <a:t>located </a:t>
            </a:r>
            <a:r>
              <a:rPr sz="2000" spc="-5" dirty="0">
                <a:solidFill>
                  <a:srgbClr val="404040"/>
                </a:solidFill>
                <a:latin typeface="Carlito"/>
                <a:cs typeface="Carlito"/>
              </a:rPr>
              <a:t>where they </a:t>
            </a:r>
            <a:r>
              <a:rPr sz="2000" spc="-20" dirty="0">
                <a:solidFill>
                  <a:srgbClr val="404040"/>
                </a:solidFill>
                <a:latin typeface="Carlito"/>
                <a:cs typeface="Carlito"/>
              </a:rPr>
              <a:t>are. </a:t>
            </a:r>
            <a:r>
              <a:rPr sz="2000" dirty="0">
                <a:solidFill>
                  <a:srgbClr val="404040"/>
                </a:solidFill>
                <a:latin typeface="Carlito"/>
                <a:cs typeface="Carlito"/>
              </a:rPr>
              <a:t>Also </a:t>
            </a:r>
            <a:r>
              <a:rPr sz="2000" spc="-20" dirty="0">
                <a:solidFill>
                  <a:srgbClr val="404040"/>
                </a:solidFill>
                <a:latin typeface="Carlito"/>
                <a:cs typeface="Carlito"/>
              </a:rPr>
              <a:t>visualizes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25" dirty="0">
                <a:solidFill>
                  <a:srgbClr val="404040"/>
                </a:solidFill>
                <a:latin typeface="Carlito"/>
                <a:cs typeface="Carlito"/>
              </a:rPr>
              <a:t>relative </a:t>
            </a:r>
            <a:r>
              <a:rPr sz="2000" spc="-20" dirty="0">
                <a:solidFill>
                  <a:srgbClr val="404040"/>
                </a:solidFill>
                <a:latin typeface="Carlito"/>
                <a:cs typeface="Carlito"/>
              </a:rPr>
              <a:t>to</a:t>
            </a:r>
            <a:r>
              <a:rPr sz="2000" spc="-25" dirty="0">
                <a:solidFill>
                  <a:srgbClr val="404040"/>
                </a:solidFill>
                <a:latin typeface="Carlito"/>
                <a:cs typeface="Carlito"/>
              </a:rPr>
              <a:t> </a:t>
            </a:r>
            <a:r>
              <a:rPr sz="2000" spc="-5" dirty="0">
                <a:solidFill>
                  <a:srgbClr val="404040"/>
                </a:solidFill>
                <a:latin typeface="Carlito"/>
                <a:cs typeface="Carlito"/>
              </a:rPr>
              <a:t>location.</a:t>
            </a:r>
            <a:endParaRPr sz="2000" dirty="0">
              <a:latin typeface="Carlito"/>
              <a:cs typeface="Carlito"/>
            </a:endParaRPr>
          </a:p>
          <a:p>
            <a:pPr marL="12700">
              <a:lnSpc>
                <a:spcPct val="100000"/>
              </a:lnSpc>
              <a:spcBef>
                <a:spcPts val="1070"/>
              </a:spcBef>
            </a:pPr>
            <a:r>
              <a:rPr sz="2000" u="heavy" dirty="0">
                <a:solidFill>
                  <a:srgbClr val="404040"/>
                </a:solidFill>
                <a:uFill>
                  <a:solidFill>
                    <a:srgbClr val="404040"/>
                  </a:solidFill>
                </a:uFill>
                <a:latin typeface="Carlito"/>
                <a:cs typeface="Carlito"/>
              </a:rPr>
              <a:t>GitHub</a:t>
            </a:r>
            <a:r>
              <a:rPr sz="2000" u="heavy" spc="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lang="en-US" sz="2000" u="heavy" spc="-5" dirty="0">
              <a:solidFill>
                <a:srgbClr val="404040"/>
              </a:solidFill>
              <a:uFill>
                <a:solidFill>
                  <a:srgbClr val="404040"/>
                </a:solidFill>
              </a:uFill>
              <a:latin typeface="Carlito"/>
              <a:cs typeface="Carlito"/>
            </a:endParaRPr>
          </a:p>
          <a:p>
            <a:pPr marL="12700">
              <a:lnSpc>
                <a:spcPct val="100000"/>
              </a:lnSpc>
              <a:spcBef>
                <a:spcPts val="1070"/>
              </a:spcBef>
            </a:pPr>
            <a:endParaRPr sz="2000" dirty="0">
              <a:latin typeface="Carlito"/>
              <a:cs typeface="Carlito"/>
            </a:endParaRPr>
          </a:p>
        </p:txBody>
      </p:sp>
      <p:sp>
        <p:nvSpPr>
          <p:cNvPr id="7" name="Title 1">
            <a:extLst>
              <a:ext uri="{FF2B5EF4-FFF2-40B4-BE49-F238E27FC236}">
                <a16:creationId xmlns:a16="http://schemas.microsoft.com/office/drawing/2014/main" id="{A351EEA9-37EB-53E4-05DC-C63B035E6771}"/>
              </a:ext>
            </a:extLst>
          </p:cNvPr>
          <p:cNvSpPr txBox="1">
            <a:spLocks/>
          </p:cNvSpPr>
          <p:nvPr/>
        </p:nvSpPr>
        <p:spPr>
          <a:xfrm>
            <a:off x="723517" y="3615468"/>
            <a:ext cx="9576635" cy="549049"/>
          </a:xfrm>
          <a:prstGeom prst="rect">
            <a:avLst/>
          </a:prstGeom>
        </p:spPr>
        <p:txBody>
          <a:bodyPr anchor="b">
            <a:noAutofit/>
          </a:bodyPr>
          <a:lstStyle>
            <a:defPPr>
              <a:defRPr lang="en-US"/>
            </a:defPPr>
            <a:lvl1pPr>
              <a:lnSpc>
                <a:spcPct val="90000"/>
              </a:lnSpc>
              <a:spcBef>
                <a:spcPct val="0"/>
              </a:spcBef>
              <a:buNone/>
              <a:defRPr sz="2000">
                <a:solidFill>
                  <a:srgbClr val="005493"/>
                </a:solidFill>
                <a:ea typeface="IBM Plex Mono SemiBold" panose="020B0709050203000203" pitchFamily="49" charset="0"/>
                <a:cs typeface="IBM Plex Mono SemiBold" panose="020B0709050203000203" pitchFamily="49" charset="0"/>
              </a:defRPr>
            </a:lvl1pPr>
          </a:lstStyle>
          <a:p>
            <a:r>
              <a:rPr lang="en-IN" dirty="0"/>
              <a:t>https://github.com/joeygem/IBM-Data-Science/blob/main/10.%20Capstone/Week%203/lab_jupyter_launch_site_location.ipynb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Build a Dashboard with </a:t>
            </a:r>
            <a:r>
              <a:rPr lang="en-US" dirty="0" err="1"/>
              <a:t>Plotly</a:t>
            </a:r>
            <a:r>
              <a:rPr lang="en-US" dirty="0"/>
              <a:t> Dash</a:t>
            </a:r>
          </a:p>
        </p:txBody>
      </p:sp>
      <p:sp>
        <p:nvSpPr>
          <p:cNvPr id="6" name="object 4">
            <a:extLst>
              <a:ext uri="{FF2B5EF4-FFF2-40B4-BE49-F238E27FC236}">
                <a16:creationId xmlns:a16="http://schemas.microsoft.com/office/drawing/2014/main" id="{6199E61A-690B-D9A1-695F-C96AA9D8C9EF}"/>
              </a:ext>
            </a:extLst>
          </p:cNvPr>
          <p:cNvSpPr txBox="1"/>
          <p:nvPr/>
        </p:nvSpPr>
        <p:spPr>
          <a:xfrm>
            <a:off x="770011" y="1415787"/>
            <a:ext cx="11430000" cy="2885405"/>
          </a:xfrm>
          <a:prstGeom prst="rect">
            <a:avLst/>
          </a:prstGeom>
        </p:spPr>
        <p:txBody>
          <a:bodyPr vert="horz" wrap="square" lIns="0" tIns="152400" rIns="0" bIns="0" rtlCol="0">
            <a:spAutoFit/>
          </a:bodyPr>
          <a:lstStyle/>
          <a:p>
            <a:pPr marL="12700">
              <a:lnSpc>
                <a:spcPct val="100000"/>
              </a:lnSpc>
              <a:spcBef>
                <a:spcPts val="1200"/>
              </a:spcBef>
            </a:pPr>
            <a:r>
              <a:rPr sz="2000" spc="-10" dirty="0">
                <a:solidFill>
                  <a:srgbClr val="404040"/>
                </a:solidFill>
                <a:latin typeface="Carlito"/>
                <a:cs typeface="Carlito"/>
              </a:rPr>
              <a:t>Dashboard </a:t>
            </a:r>
            <a:r>
              <a:rPr sz="2000" dirty="0">
                <a:solidFill>
                  <a:srgbClr val="404040"/>
                </a:solidFill>
                <a:latin typeface="Carlito"/>
                <a:cs typeface="Carlito"/>
              </a:rPr>
              <a:t>includes a </a:t>
            </a:r>
            <a:r>
              <a:rPr sz="2000" spc="-5" dirty="0">
                <a:solidFill>
                  <a:srgbClr val="404040"/>
                </a:solidFill>
                <a:latin typeface="Carlito"/>
                <a:cs typeface="Carlito"/>
              </a:rPr>
              <a:t>pie </a:t>
            </a:r>
            <a:r>
              <a:rPr sz="2000" dirty="0">
                <a:solidFill>
                  <a:srgbClr val="404040"/>
                </a:solidFill>
                <a:latin typeface="Carlito"/>
                <a:cs typeface="Carlito"/>
              </a:rPr>
              <a:t>chart and a </a:t>
            </a:r>
            <a:r>
              <a:rPr sz="2000" spc="-25" dirty="0">
                <a:solidFill>
                  <a:srgbClr val="404040"/>
                </a:solidFill>
                <a:latin typeface="Carlito"/>
                <a:cs typeface="Carlito"/>
              </a:rPr>
              <a:t>scatter</a:t>
            </a:r>
            <a:r>
              <a:rPr sz="2000" spc="-135" dirty="0">
                <a:solidFill>
                  <a:srgbClr val="404040"/>
                </a:solidFill>
                <a:latin typeface="Carlito"/>
                <a:cs typeface="Carlito"/>
              </a:rPr>
              <a:t> </a:t>
            </a:r>
            <a:r>
              <a:rPr sz="2000" spc="-5" dirty="0">
                <a:solidFill>
                  <a:srgbClr val="404040"/>
                </a:solidFill>
                <a:latin typeface="Carlito"/>
                <a:cs typeface="Carlito"/>
              </a:rPr>
              <a:t>plot.</a:t>
            </a:r>
            <a:endParaRPr sz="2000" dirty="0">
              <a:latin typeface="Carlito"/>
              <a:cs typeface="Carlito"/>
            </a:endParaRPr>
          </a:p>
          <a:p>
            <a:pPr marL="12700" marR="84455">
              <a:lnSpc>
                <a:spcPts val="2290"/>
              </a:lnSpc>
              <a:spcBef>
                <a:spcPts val="1275"/>
              </a:spcBef>
            </a:pPr>
            <a:r>
              <a:rPr sz="2000" spc="-5" dirty="0">
                <a:solidFill>
                  <a:srgbClr val="404040"/>
                </a:solidFill>
                <a:latin typeface="Carlito"/>
                <a:cs typeface="Carlito"/>
              </a:rPr>
              <a:t>Pie </a:t>
            </a:r>
            <a:r>
              <a:rPr sz="2000" dirty="0">
                <a:solidFill>
                  <a:srgbClr val="404040"/>
                </a:solidFill>
                <a:latin typeface="Carlito"/>
                <a:cs typeface="Carlito"/>
              </a:rPr>
              <a:t>chart </a:t>
            </a:r>
            <a:r>
              <a:rPr sz="2000" spc="-5" dirty="0">
                <a:solidFill>
                  <a:srgbClr val="404040"/>
                </a:solidFill>
                <a:latin typeface="Carlito"/>
                <a:cs typeface="Carlito"/>
              </a:rPr>
              <a:t>can be selected </a:t>
            </a:r>
            <a:r>
              <a:rPr sz="2000" spc="-20" dirty="0">
                <a:solidFill>
                  <a:srgbClr val="404040"/>
                </a:solidFill>
                <a:latin typeface="Carlito"/>
                <a:cs typeface="Carlito"/>
              </a:rPr>
              <a:t>to </a:t>
            </a:r>
            <a:r>
              <a:rPr sz="2000" spc="-5" dirty="0">
                <a:solidFill>
                  <a:srgbClr val="404040"/>
                </a:solidFill>
                <a:latin typeface="Carlito"/>
                <a:cs typeface="Carlito"/>
              </a:rPr>
              <a:t>show 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dirty="0">
                <a:solidFill>
                  <a:srgbClr val="404040"/>
                </a:solidFill>
                <a:latin typeface="Carlito"/>
                <a:cs typeface="Carlito"/>
              </a:rPr>
              <a:t>and  </a:t>
            </a:r>
            <a:r>
              <a:rPr sz="2000" spc="-5" dirty="0">
                <a:solidFill>
                  <a:srgbClr val="404040"/>
                </a:solidFill>
                <a:latin typeface="Carlito"/>
                <a:cs typeface="Carlito"/>
              </a:rPr>
              <a:t>can </a:t>
            </a:r>
            <a:r>
              <a:rPr sz="2000" dirty="0">
                <a:solidFill>
                  <a:srgbClr val="404040"/>
                </a:solidFill>
                <a:latin typeface="Carlito"/>
                <a:cs typeface="Carlito"/>
              </a:rPr>
              <a:t>be </a:t>
            </a:r>
            <a:r>
              <a:rPr sz="2000" spc="-5" dirty="0">
                <a:solidFill>
                  <a:srgbClr val="404040"/>
                </a:solidFill>
                <a:latin typeface="Carlito"/>
                <a:cs typeface="Carlito"/>
              </a:rPr>
              <a:t>selected </a:t>
            </a:r>
            <a:r>
              <a:rPr sz="2000" spc="-20" dirty="0">
                <a:solidFill>
                  <a:srgbClr val="404040"/>
                </a:solidFill>
                <a:latin typeface="Carlito"/>
                <a:cs typeface="Carlito"/>
              </a:rPr>
              <a:t>to </a:t>
            </a:r>
            <a:r>
              <a:rPr sz="2000" spc="-5" dirty="0">
                <a:solidFill>
                  <a:srgbClr val="404040"/>
                </a:solidFill>
                <a:latin typeface="Carlito"/>
                <a:cs typeface="Carlito"/>
              </a:rPr>
              <a:t>show </a:t>
            </a:r>
            <a:r>
              <a:rPr sz="2000" dirty="0">
                <a:solidFill>
                  <a:srgbClr val="404040"/>
                </a:solidFill>
                <a:latin typeface="Carlito"/>
                <a:cs typeface="Carlito"/>
              </a:rPr>
              <a:t>individual launch </a:t>
            </a:r>
            <a:r>
              <a:rPr sz="2000" spc="-20" dirty="0">
                <a:solidFill>
                  <a:srgbClr val="404040"/>
                </a:solidFill>
                <a:latin typeface="Carlito"/>
                <a:cs typeface="Carlito"/>
              </a:rPr>
              <a:t>site </a:t>
            </a:r>
            <a:r>
              <a:rPr sz="2000" dirty="0">
                <a:solidFill>
                  <a:srgbClr val="404040"/>
                </a:solidFill>
                <a:latin typeface="Carlito"/>
                <a:cs typeface="Carlito"/>
              </a:rPr>
              <a:t>success</a:t>
            </a:r>
            <a:r>
              <a:rPr sz="2000" spc="-110" dirty="0">
                <a:solidFill>
                  <a:srgbClr val="404040"/>
                </a:solidFill>
                <a:latin typeface="Carlito"/>
                <a:cs typeface="Carlito"/>
              </a:rPr>
              <a:t> </a:t>
            </a:r>
            <a:r>
              <a:rPr sz="2000" spc="-30" dirty="0">
                <a:solidFill>
                  <a:srgbClr val="404040"/>
                </a:solidFill>
                <a:latin typeface="Carlito"/>
                <a:cs typeface="Carlito"/>
              </a:rPr>
              <a:t>rates.</a:t>
            </a:r>
            <a:endParaRPr sz="2000" dirty="0">
              <a:latin typeface="Carlito"/>
              <a:cs typeface="Carlito"/>
            </a:endParaRPr>
          </a:p>
          <a:p>
            <a:pPr marL="12700" marR="5080">
              <a:lnSpc>
                <a:spcPts val="2210"/>
              </a:lnSpc>
              <a:spcBef>
                <a:spcPts val="1375"/>
              </a:spcBef>
            </a:pPr>
            <a:r>
              <a:rPr sz="2000" spc="-25" dirty="0">
                <a:solidFill>
                  <a:srgbClr val="404040"/>
                </a:solidFill>
                <a:latin typeface="Carlito"/>
                <a:cs typeface="Carlito"/>
              </a:rPr>
              <a:t>Scatter </a:t>
            </a:r>
            <a:r>
              <a:rPr sz="2000" spc="-5" dirty="0">
                <a:solidFill>
                  <a:srgbClr val="404040"/>
                </a:solidFill>
                <a:latin typeface="Carlito"/>
                <a:cs typeface="Carlito"/>
              </a:rPr>
              <a:t>plot </a:t>
            </a:r>
            <a:r>
              <a:rPr sz="2000" spc="-40" dirty="0">
                <a:solidFill>
                  <a:srgbClr val="404040"/>
                </a:solidFill>
                <a:latin typeface="Carlito"/>
                <a:cs typeface="Carlito"/>
              </a:rPr>
              <a:t>takes </a:t>
            </a:r>
            <a:r>
              <a:rPr sz="2000" spc="-20" dirty="0">
                <a:solidFill>
                  <a:srgbClr val="404040"/>
                </a:solidFill>
                <a:latin typeface="Carlito"/>
                <a:cs typeface="Carlito"/>
              </a:rPr>
              <a:t>two </a:t>
            </a:r>
            <a:r>
              <a:rPr sz="2000" dirty="0">
                <a:solidFill>
                  <a:srgbClr val="404040"/>
                </a:solidFill>
                <a:latin typeface="Carlito"/>
                <a:cs typeface="Carlito"/>
              </a:rPr>
              <a:t>inputs: All </a:t>
            </a:r>
            <a:r>
              <a:rPr sz="2000" spc="-20" dirty="0">
                <a:solidFill>
                  <a:srgbClr val="404040"/>
                </a:solidFill>
                <a:latin typeface="Carlito"/>
                <a:cs typeface="Carlito"/>
              </a:rPr>
              <a:t>sites </a:t>
            </a:r>
            <a:r>
              <a:rPr sz="2000" spc="-5" dirty="0">
                <a:solidFill>
                  <a:srgbClr val="404040"/>
                </a:solidFill>
                <a:latin typeface="Carlito"/>
                <a:cs typeface="Carlito"/>
              </a:rPr>
              <a:t>or </a:t>
            </a:r>
            <a:r>
              <a:rPr sz="2000" dirty="0">
                <a:solidFill>
                  <a:srgbClr val="404040"/>
                </a:solidFill>
                <a:latin typeface="Carlito"/>
                <a:cs typeface="Carlito"/>
              </a:rPr>
              <a:t>individual </a:t>
            </a:r>
            <a:r>
              <a:rPr sz="2000" spc="-20" dirty="0">
                <a:solidFill>
                  <a:srgbClr val="404040"/>
                </a:solidFill>
                <a:latin typeface="Carlito"/>
                <a:cs typeface="Carlito"/>
              </a:rPr>
              <a:t>site </a:t>
            </a:r>
            <a:r>
              <a:rPr sz="2000" dirty="0">
                <a:solidFill>
                  <a:srgbClr val="404040"/>
                </a:solidFill>
                <a:latin typeface="Carlito"/>
                <a:cs typeface="Carlito"/>
              </a:rPr>
              <a:t>and </a:t>
            </a:r>
            <a:r>
              <a:rPr sz="2000" spc="-5" dirty="0">
                <a:solidFill>
                  <a:srgbClr val="404040"/>
                </a:solidFill>
                <a:latin typeface="Carlito"/>
                <a:cs typeface="Carlito"/>
              </a:rPr>
              <a:t>payload mass on </a:t>
            </a:r>
            <a:r>
              <a:rPr sz="2000" dirty="0">
                <a:solidFill>
                  <a:srgbClr val="404040"/>
                </a:solidFill>
                <a:latin typeface="Carlito"/>
                <a:cs typeface="Carlito"/>
              </a:rPr>
              <a:t>a </a:t>
            </a:r>
            <a:r>
              <a:rPr sz="2000" spc="-5" dirty="0">
                <a:solidFill>
                  <a:srgbClr val="404040"/>
                </a:solidFill>
                <a:latin typeface="Carlito"/>
                <a:cs typeface="Carlito"/>
              </a:rPr>
              <a:t>slider between </a:t>
            </a:r>
            <a:r>
              <a:rPr sz="2000" dirty="0">
                <a:solidFill>
                  <a:srgbClr val="404040"/>
                </a:solidFill>
                <a:latin typeface="Carlito"/>
                <a:cs typeface="Carlito"/>
              </a:rPr>
              <a:t>0  and 10000</a:t>
            </a:r>
            <a:r>
              <a:rPr sz="2000" spc="-100" dirty="0">
                <a:solidFill>
                  <a:srgbClr val="404040"/>
                </a:solidFill>
                <a:latin typeface="Carlito"/>
                <a:cs typeface="Carlito"/>
              </a:rPr>
              <a:t> </a:t>
            </a:r>
            <a:r>
              <a:rPr sz="2000" dirty="0">
                <a:solidFill>
                  <a:srgbClr val="404040"/>
                </a:solidFill>
                <a:latin typeface="Carlito"/>
                <a:cs typeface="Carlito"/>
              </a:rPr>
              <a:t>kg.</a:t>
            </a:r>
            <a:endParaRPr sz="2000" dirty="0">
              <a:latin typeface="Carlito"/>
              <a:cs typeface="Carlito"/>
            </a:endParaRPr>
          </a:p>
          <a:p>
            <a:pPr marL="12700">
              <a:lnSpc>
                <a:spcPct val="100000"/>
              </a:lnSpc>
              <a:spcBef>
                <a:spcPts val="1050"/>
              </a:spcBef>
            </a:pPr>
            <a:r>
              <a:rPr sz="2000" spc="-5" dirty="0">
                <a:solidFill>
                  <a:srgbClr val="404040"/>
                </a:solidFill>
                <a:latin typeface="Carlito"/>
                <a:cs typeface="Carlito"/>
              </a:rPr>
              <a:t>The pie </a:t>
            </a:r>
            <a:r>
              <a:rPr sz="2000" dirty="0">
                <a:solidFill>
                  <a:srgbClr val="404040"/>
                </a:solidFill>
                <a:latin typeface="Carlito"/>
                <a:cs typeface="Carlito"/>
              </a:rPr>
              <a:t>chart is </a:t>
            </a:r>
            <a:r>
              <a:rPr sz="2000" spc="-5" dirty="0">
                <a:solidFill>
                  <a:srgbClr val="404040"/>
                </a:solidFill>
                <a:latin typeface="Carlito"/>
                <a:cs typeface="Carlito"/>
              </a:rPr>
              <a:t>used </a:t>
            </a:r>
            <a:r>
              <a:rPr sz="2000" spc="-20" dirty="0">
                <a:solidFill>
                  <a:srgbClr val="404040"/>
                </a:solidFill>
                <a:latin typeface="Carlito"/>
                <a:cs typeface="Carlito"/>
              </a:rPr>
              <a:t>to visualize </a:t>
            </a: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success</a:t>
            </a:r>
            <a:r>
              <a:rPr sz="2000" spc="20" dirty="0">
                <a:solidFill>
                  <a:srgbClr val="404040"/>
                </a:solidFill>
                <a:latin typeface="Carlito"/>
                <a:cs typeface="Carlito"/>
              </a:rPr>
              <a:t> </a:t>
            </a:r>
            <a:r>
              <a:rPr sz="2000" spc="-40" dirty="0">
                <a:solidFill>
                  <a:srgbClr val="404040"/>
                </a:solidFill>
                <a:latin typeface="Carlito"/>
                <a:cs typeface="Carlito"/>
              </a:rPr>
              <a:t>rate.</a:t>
            </a:r>
            <a:endParaRPr sz="2000" dirty="0">
              <a:latin typeface="Carlito"/>
              <a:cs typeface="Carlito"/>
            </a:endParaRPr>
          </a:p>
          <a:p>
            <a:pPr marL="12700">
              <a:lnSpc>
                <a:spcPts val="2350"/>
              </a:lnSpc>
              <a:spcBef>
                <a:spcPts val="1105"/>
              </a:spcBef>
            </a:pPr>
            <a:r>
              <a:rPr sz="2000" spc="-5" dirty="0">
                <a:solidFill>
                  <a:srgbClr val="404040"/>
                </a:solidFill>
                <a:latin typeface="Carlito"/>
                <a:cs typeface="Carlito"/>
              </a:rPr>
              <a:t>The </a:t>
            </a:r>
            <a:r>
              <a:rPr sz="2000" spc="-25" dirty="0">
                <a:solidFill>
                  <a:srgbClr val="404040"/>
                </a:solidFill>
                <a:latin typeface="Carlito"/>
                <a:cs typeface="Carlito"/>
              </a:rPr>
              <a:t>scatter </a:t>
            </a:r>
            <a:r>
              <a:rPr sz="2000" spc="-5" dirty="0">
                <a:solidFill>
                  <a:srgbClr val="404040"/>
                </a:solidFill>
                <a:latin typeface="Carlito"/>
                <a:cs typeface="Carlito"/>
              </a:rPr>
              <a:t>plot can help </a:t>
            </a:r>
            <a:r>
              <a:rPr sz="2000" dirty="0">
                <a:solidFill>
                  <a:srgbClr val="404040"/>
                </a:solidFill>
                <a:latin typeface="Carlito"/>
                <a:cs typeface="Carlito"/>
              </a:rPr>
              <a:t>us </a:t>
            </a:r>
            <a:r>
              <a:rPr sz="2000" spc="-5" dirty="0">
                <a:solidFill>
                  <a:srgbClr val="404040"/>
                </a:solidFill>
                <a:latin typeface="Carlito"/>
                <a:cs typeface="Carlito"/>
              </a:rPr>
              <a:t>see how </a:t>
            </a:r>
            <a:r>
              <a:rPr sz="2000" dirty="0">
                <a:solidFill>
                  <a:srgbClr val="404040"/>
                </a:solidFill>
                <a:latin typeface="Carlito"/>
                <a:cs typeface="Carlito"/>
              </a:rPr>
              <a:t>success </a:t>
            </a:r>
            <a:r>
              <a:rPr sz="2000" spc="-10" dirty="0">
                <a:solidFill>
                  <a:srgbClr val="404040"/>
                </a:solidFill>
                <a:latin typeface="Carlito"/>
                <a:cs typeface="Carlito"/>
              </a:rPr>
              <a:t>varies </a:t>
            </a:r>
            <a:r>
              <a:rPr sz="2000" spc="-20" dirty="0">
                <a:solidFill>
                  <a:srgbClr val="404040"/>
                </a:solidFill>
                <a:latin typeface="Carlito"/>
                <a:cs typeface="Carlito"/>
              </a:rPr>
              <a:t>across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5" dirty="0">
                <a:solidFill>
                  <a:srgbClr val="404040"/>
                </a:solidFill>
                <a:latin typeface="Carlito"/>
                <a:cs typeface="Carlito"/>
              </a:rPr>
              <a:t> </a:t>
            </a:r>
            <a:r>
              <a:rPr sz="2000" dirty="0">
                <a:solidFill>
                  <a:srgbClr val="404040"/>
                </a:solidFill>
                <a:latin typeface="Carlito"/>
                <a:cs typeface="Carlito"/>
              </a:rPr>
              <a:t>and</a:t>
            </a:r>
            <a:endParaRPr sz="2000" dirty="0">
              <a:latin typeface="Carlito"/>
              <a:cs typeface="Carlito"/>
            </a:endParaRPr>
          </a:p>
          <a:p>
            <a:pPr marL="12700">
              <a:lnSpc>
                <a:spcPts val="2350"/>
              </a:lnSpc>
            </a:pPr>
            <a:r>
              <a:rPr sz="2000" spc="-20" dirty="0">
                <a:solidFill>
                  <a:srgbClr val="404040"/>
                </a:solidFill>
                <a:latin typeface="Carlito"/>
                <a:cs typeface="Carlito"/>
              </a:rPr>
              <a:t>booster </a:t>
            </a:r>
            <a:r>
              <a:rPr sz="2000" spc="-25" dirty="0">
                <a:solidFill>
                  <a:srgbClr val="404040"/>
                </a:solidFill>
                <a:latin typeface="Carlito"/>
                <a:cs typeface="Carlito"/>
              </a:rPr>
              <a:t>version</a:t>
            </a:r>
            <a:r>
              <a:rPr sz="2000" dirty="0">
                <a:solidFill>
                  <a:srgbClr val="404040"/>
                </a:solidFill>
                <a:latin typeface="Carlito"/>
                <a:cs typeface="Carlito"/>
              </a:rPr>
              <a:t> </a:t>
            </a:r>
            <a:r>
              <a:rPr sz="2000" spc="-45" dirty="0">
                <a:solidFill>
                  <a:srgbClr val="404040"/>
                </a:solidFill>
                <a:latin typeface="Carlito"/>
                <a:cs typeface="Carlito"/>
              </a:rPr>
              <a:t>category.</a:t>
            </a:r>
            <a:endParaRPr sz="2000" dirty="0">
              <a:latin typeface="Carlito"/>
              <a:cs typeface="Carlito"/>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Predictive Analysis (Classification)</a:t>
            </a:r>
          </a:p>
        </p:txBody>
      </p:sp>
      <p:sp>
        <p:nvSpPr>
          <p:cNvPr id="6" name="object 4">
            <a:extLst>
              <a:ext uri="{FF2B5EF4-FFF2-40B4-BE49-F238E27FC236}">
                <a16:creationId xmlns:a16="http://schemas.microsoft.com/office/drawing/2014/main" id="{91972B29-CDC6-203F-9554-449AEB686AE2}"/>
              </a:ext>
            </a:extLst>
          </p:cNvPr>
          <p:cNvSpPr txBox="1"/>
          <p:nvPr/>
        </p:nvSpPr>
        <p:spPr>
          <a:xfrm>
            <a:off x="331923" y="2244067"/>
            <a:ext cx="3061208" cy="2180725"/>
          </a:xfrm>
          <a:prstGeom prst="rect">
            <a:avLst/>
          </a:prstGeom>
        </p:spPr>
        <p:txBody>
          <a:bodyPr vert="horz" wrap="square" lIns="0" tIns="13335" rIns="0" bIns="0" rtlCol="0">
            <a:spAutoFit/>
          </a:bodyPr>
          <a:lstStyle/>
          <a:p>
            <a:pPr marL="12700">
              <a:lnSpc>
                <a:spcPct val="100000"/>
              </a:lnSpc>
              <a:spcBef>
                <a:spcPts val="105"/>
              </a:spcBef>
            </a:pPr>
            <a:r>
              <a:rPr sz="2000" u="heavy" dirty="0">
                <a:solidFill>
                  <a:srgbClr val="404040"/>
                </a:solidFill>
                <a:uFill>
                  <a:solidFill>
                    <a:srgbClr val="404040"/>
                  </a:solidFill>
                </a:uFill>
                <a:latin typeface="Carlito"/>
                <a:cs typeface="Carlito"/>
              </a:rPr>
              <a:t>GitHub</a:t>
            </a:r>
            <a:r>
              <a:rPr sz="2000" u="heavy" spc="-9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lang="en-IN" sz="2000" u="heavy" spc="-5" dirty="0">
              <a:solidFill>
                <a:srgbClr val="404040"/>
              </a:solidFill>
              <a:uFill>
                <a:solidFill>
                  <a:srgbClr val="404040"/>
                </a:solidFill>
              </a:uFill>
              <a:latin typeface="Carlito"/>
              <a:cs typeface="Carlito"/>
            </a:endParaRPr>
          </a:p>
          <a:p>
            <a:pPr marL="12700">
              <a:lnSpc>
                <a:spcPct val="100000"/>
              </a:lnSpc>
              <a:spcBef>
                <a:spcPts val="105"/>
              </a:spcBef>
            </a:pPr>
            <a:r>
              <a:rPr lang="en-IN" sz="2000" dirty="0">
                <a:solidFill>
                  <a:srgbClr val="0B49CB"/>
                </a:solidFill>
                <a:cs typeface="Carlito"/>
              </a:rPr>
              <a:t>https://github.com/joeygem/IBM-Data-Science/blob/main/10.%20Capstone/Week%204/machine-learning-prediction-spacex.ipynb</a:t>
            </a:r>
            <a:endParaRPr sz="2000" dirty="0">
              <a:solidFill>
                <a:srgbClr val="0B49CB"/>
              </a:solidFill>
              <a:cs typeface="Carlito"/>
            </a:endParaRPr>
          </a:p>
        </p:txBody>
      </p:sp>
      <p:grpSp>
        <p:nvGrpSpPr>
          <p:cNvPr id="7" name="object 5">
            <a:extLst>
              <a:ext uri="{FF2B5EF4-FFF2-40B4-BE49-F238E27FC236}">
                <a16:creationId xmlns:a16="http://schemas.microsoft.com/office/drawing/2014/main" id="{0A56C805-2788-368E-1A56-CA4ABEA9E7C4}"/>
              </a:ext>
            </a:extLst>
          </p:cNvPr>
          <p:cNvGrpSpPr/>
          <p:nvPr/>
        </p:nvGrpSpPr>
        <p:grpSpPr>
          <a:xfrm>
            <a:off x="4378563" y="1727643"/>
            <a:ext cx="1938655" cy="1728470"/>
            <a:chOff x="3822191" y="1933955"/>
            <a:chExt cx="1938655" cy="1728470"/>
          </a:xfrm>
        </p:grpSpPr>
        <p:sp>
          <p:nvSpPr>
            <p:cNvPr id="8" name="object 6">
              <a:extLst>
                <a:ext uri="{FF2B5EF4-FFF2-40B4-BE49-F238E27FC236}">
                  <a16:creationId xmlns:a16="http://schemas.microsoft.com/office/drawing/2014/main" id="{82DEBDEA-AA9A-8E36-D782-BCBF1DC13954}"/>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9" name="object 7">
              <a:extLst>
                <a:ext uri="{FF2B5EF4-FFF2-40B4-BE49-F238E27FC236}">
                  <a16:creationId xmlns:a16="http://schemas.microsoft.com/office/drawing/2014/main" id="{26EDB099-05DA-558B-4157-CA37195592F2}"/>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10" name="object 8">
              <a:extLst>
                <a:ext uri="{FF2B5EF4-FFF2-40B4-BE49-F238E27FC236}">
                  <a16:creationId xmlns:a16="http://schemas.microsoft.com/office/drawing/2014/main" id="{EF5329B2-2E2C-38DA-8012-79FAF096DDD3}"/>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11" name="object 9">
            <a:extLst>
              <a:ext uri="{FF2B5EF4-FFF2-40B4-BE49-F238E27FC236}">
                <a16:creationId xmlns:a16="http://schemas.microsoft.com/office/drawing/2014/main" id="{2320C67B-119F-6FDF-14A2-39DDA5766BA1}"/>
              </a:ext>
            </a:extLst>
          </p:cNvPr>
          <p:cNvSpPr txBox="1"/>
          <p:nvPr/>
        </p:nvSpPr>
        <p:spPr>
          <a:xfrm>
            <a:off x="4555093" y="2013648"/>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2" name="object 10">
            <a:extLst>
              <a:ext uri="{FF2B5EF4-FFF2-40B4-BE49-F238E27FC236}">
                <a16:creationId xmlns:a16="http://schemas.microsoft.com/office/drawing/2014/main" id="{BCAC9370-8AAF-FC19-606C-6DB18F8BB9B6}"/>
              </a:ext>
            </a:extLst>
          </p:cNvPr>
          <p:cNvSpPr txBox="1"/>
          <p:nvPr/>
        </p:nvSpPr>
        <p:spPr>
          <a:xfrm>
            <a:off x="4474322" y="2249868"/>
            <a:ext cx="1722755"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3" name="object 11">
            <a:extLst>
              <a:ext uri="{FF2B5EF4-FFF2-40B4-BE49-F238E27FC236}">
                <a16:creationId xmlns:a16="http://schemas.microsoft.com/office/drawing/2014/main" id="{4EDA48E6-A350-DEBC-5024-3E8202CC1DAF}"/>
              </a:ext>
            </a:extLst>
          </p:cNvPr>
          <p:cNvGrpSpPr/>
          <p:nvPr/>
        </p:nvGrpSpPr>
        <p:grpSpPr>
          <a:xfrm>
            <a:off x="4378563" y="3169347"/>
            <a:ext cx="1938655" cy="1729739"/>
            <a:chOff x="3822191" y="3375659"/>
            <a:chExt cx="1938655" cy="1729739"/>
          </a:xfrm>
        </p:grpSpPr>
        <p:sp>
          <p:nvSpPr>
            <p:cNvPr id="14" name="object 12">
              <a:extLst>
                <a:ext uri="{FF2B5EF4-FFF2-40B4-BE49-F238E27FC236}">
                  <a16:creationId xmlns:a16="http://schemas.microsoft.com/office/drawing/2014/main" id="{970A0813-75DF-0EFE-5C7F-F2B842607173}"/>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5" name="object 13">
              <a:extLst>
                <a:ext uri="{FF2B5EF4-FFF2-40B4-BE49-F238E27FC236}">
                  <a16:creationId xmlns:a16="http://schemas.microsoft.com/office/drawing/2014/main" id="{A74FA691-E9B6-D67E-1305-A551C78F237F}"/>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16" name="object 14">
              <a:extLst>
                <a:ext uri="{FF2B5EF4-FFF2-40B4-BE49-F238E27FC236}">
                  <a16:creationId xmlns:a16="http://schemas.microsoft.com/office/drawing/2014/main" id="{048DF105-D352-5DA5-EAC5-3D29ECC3596B}"/>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17" name="object 15">
            <a:extLst>
              <a:ext uri="{FF2B5EF4-FFF2-40B4-BE49-F238E27FC236}">
                <a16:creationId xmlns:a16="http://schemas.microsoft.com/office/drawing/2014/main" id="{56DDE83A-5489-61EC-ED8F-AD7182541A70}"/>
              </a:ext>
            </a:extLst>
          </p:cNvPr>
          <p:cNvSpPr txBox="1"/>
          <p:nvPr/>
        </p:nvSpPr>
        <p:spPr>
          <a:xfrm>
            <a:off x="4567286" y="3338003"/>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8" name="object 16">
            <a:extLst>
              <a:ext uri="{FF2B5EF4-FFF2-40B4-BE49-F238E27FC236}">
                <a16:creationId xmlns:a16="http://schemas.microsoft.com/office/drawing/2014/main" id="{FFD57A2B-1DB0-01A4-AB8E-94C77A11C0E6}"/>
              </a:ext>
            </a:extLst>
          </p:cNvPr>
          <p:cNvSpPr txBox="1"/>
          <p:nvPr/>
        </p:nvSpPr>
        <p:spPr>
          <a:xfrm>
            <a:off x="4701398" y="3573970"/>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9" name="object 17">
            <a:extLst>
              <a:ext uri="{FF2B5EF4-FFF2-40B4-BE49-F238E27FC236}">
                <a16:creationId xmlns:a16="http://schemas.microsoft.com/office/drawing/2014/main" id="{52663B74-97EA-5D66-8078-9683E41F84F0}"/>
              </a:ext>
            </a:extLst>
          </p:cNvPr>
          <p:cNvSpPr txBox="1"/>
          <p:nvPr/>
        </p:nvSpPr>
        <p:spPr>
          <a:xfrm>
            <a:off x="4654154" y="3811714"/>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sp>
        <p:nvSpPr>
          <p:cNvPr id="20" name="object 22">
            <a:extLst>
              <a:ext uri="{FF2B5EF4-FFF2-40B4-BE49-F238E27FC236}">
                <a16:creationId xmlns:a16="http://schemas.microsoft.com/office/drawing/2014/main" id="{78FD1280-B204-8457-9297-4C14799D1BF9}"/>
              </a:ext>
            </a:extLst>
          </p:cNvPr>
          <p:cNvSpPr txBox="1"/>
          <p:nvPr/>
        </p:nvSpPr>
        <p:spPr>
          <a:xfrm>
            <a:off x="4660250" y="4898529"/>
            <a:ext cx="1344930" cy="28575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1" name="object 23">
            <a:extLst>
              <a:ext uri="{FF2B5EF4-FFF2-40B4-BE49-F238E27FC236}">
                <a16:creationId xmlns:a16="http://schemas.microsoft.com/office/drawing/2014/main" id="{7626222B-4B5F-B294-AC30-758A6D3EC7EC}"/>
              </a:ext>
            </a:extLst>
          </p:cNvPr>
          <p:cNvSpPr txBox="1"/>
          <p:nvPr/>
        </p:nvSpPr>
        <p:spPr>
          <a:xfrm>
            <a:off x="5140310" y="5135435"/>
            <a:ext cx="41148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sp>
        <p:nvSpPr>
          <p:cNvPr id="22" name="object 28">
            <a:extLst>
              <a:ext uri="{FF2B5EF4-FFF2-40B4-BE49-F238E27FC236}">
                <a16:creationId xmlns:a16="http://schemas.microsoft.com/office/drawing/2014/main" id="{38D4901F-D0D4-48A3-BA89-617084DADE06}"/>
              </a:ext>
            </a:extLst>
          </p:cNvPr>
          <p:cNvSpPr txBox="1"/>
          <p:nvPr/>
        </p:nvSpPr>
        <p:spPr>
          <a:xfrm>
            <a:off x="7292198" y="4780597"/>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23" name="object 29">
            <a:extLst>
              <a:ext uri="{FF2B5EF4-FFF2-40B4-BE49-F238E27FC236}">
                <a16:creationId xmlns:a16="http://schemas.microsoft.com/office/drawing/2014/main" id="{449170B3-3E05-E279-9EEB-B70134883AD5}"/>
              </a:ext>
            </a:extLst>
          </p:cNvPr>
          <p:cNvSpPr txBox="1"/>
          <p:nvPr/>
        </p:nvSpPr>
        <p:spPr>
          <a:xfrm>
            <a:off x="7042262" y="5010721"/>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24" name="object 30">
            <a:extLst>
              <a:ext uri="{FF2B5EF4-FFF2-40B4-BE49-F238E27FC236}">
                <a16:creationId xmlns:a16="http://schemas.microsoft.com/office/drawing/2014/main" id="{7472C009-5990-03B3-69E2-BBB8E05A5D1E}"/>
              </a:ext>
            </a:extLst>
          </p:cNvPr>
          <p:cNvGrpSpPr/>
          <p:nvPr/>
        </p:nvGrpSpPr>
        <p:grpSpPr>
          <a:xfrm>
            <a:off x="6937360" y="2023299"/>
            <a:ext cx="1938655" cy="2316480"/>
            <a:chOff x="6380988" y="2229611"/>
            <a:chExt cx="1938655" cy="2316480"/>
          </a:xfrm>
        </p:grpSpPr>
        <p:sp>
          <p:nvSpPr>
            <p:cNvPr id="25" name="object 31">
              <a:extLst>
                <a:ext uri="{FF2B5EF4-FFF2-40B4-BE49-F238E27FC236}">
                  <a16:creationId xmlns:a16="http://schemas.microsoft.com/office/drawing/2014/main" id="{472B21AF-8459-4B2B-F644-883DD7434DF8}"/>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26" name="object 32">
              <a:extLst>
                <a:ext uri="{FF2B5EF4-FFF2-40B4-BE49-F238E27FC236}">
                  <a16:creationId xmlns:a16="http://schemas.microsoft.com/office/drawing/2014/main" id="{146F60CE-D0C8-ABE0-22D6-FEB386116CED}"/>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27" name="object 33">
              <a:extLst>
                <a:ext uri="{FF2B5EF4-FFF2-40B4-BE49-F238E27FC236}">
                  <a16:creationId xmlns:a16="http://schemas.microsoft.com/office/drawing/2014/main" id="{A90738EB-DD91-72E6-62A0-CADA93CC8060}"/>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28" name="object 34">
            <a:extLst>
              <a:ext uri="{FF2B5EF4-FFF2-40B4-BE49-F238E27FC236}">
                <a16:creationId xmlns:a16="http://schemas.microsoft.com/office/drawing/2014/main" id="{8739F92C-4738-AC2B-497D-E4ECA9A2E635}"/>
              </a:ext>
            </a:extLst>
          </p:cNvPr>
          <p:cNvSpPr txBox="1"/>
          <p:nvPr/>
        </p:nvSpPr>
        <p:spPr>
          <a:xfrm>
            <a:off x="7102967" y="3219132"/>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29" name="object 35">
            <a:extLst>
              <a:ext uri="{FF2B5EF4-FFF2-40B4-BE49-F238E27FC236}">
                <a16:creationId xmlns:a16="http://schemas.microsoft.com/office/drawing/2014/main" id="{C4725C05-99E4-EB4A-958D-ABF7E3C9085D}"/>
              </a:ext>
            </a:extLst>
          </p:cNvPr>
          <p:cNvSpPr txBox="1"/>
          <p:nvPr/>
        </p:nvSpPr>
        <p:spPr>
          <a:xfrm>
            <a:off x="7159355" y="3454716"/>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0" name="object 36">
            <a:extLst>
              <a:ext uri="{FF2B5EF4-FFF2-40B4-BE49-F238E27FC236}">
                <a16:creationId xmlns:a16="http://schemas.microsoft.com/office/drawing/2014/main" id="{01B8BDC5-3FC7-C22A-ABCB-55A650EF0927}"/>
              </a:ext>
            </a:extLst>
          </p:cNvPr>
          <p:cNvSpPr txBox="1"/>
          <p:nvPr/>
        </p:nvSpPr>
        <p:spPr>
          <a:xfrm>
            <a:off x="7092300" y="3693096"/>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1" name="object 37">
            <a:extLst>
              <a:ext uri="{FF2B5EF4-FFF2-40B4-BE49-F238E27FC236}">
                <a16:creationId xmlns:a16="http://schemas.microsoft.com/office/drawing/2014/main" id="{00C9A58A-246D-1C69-7847-DD3F93429AD4}"/>
              </a:ext>
            </a:extLst>
          </p:cNvPr>
          <p:cNvSpPr txBox="1"/>
          <p:nvPr/>
        </p:nvSpPr>
        <p:spPr>
          <a:xfrm>
            <a:off x="7351633" y="3929315"/>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2" name="object 38">
            <a:extLst>
              <a:ext uri="{FF2B5EF4-FFF2-40B4-BE49-F238E27FC236}">
                <a16:creationId xmlns:a16="http://schemas.microsoft.com/office/drawing/2014/main" id="{DB857FC9-8079-666E-1840-AEA746FFA87B}"/>
              </a:ext>
            </a:extLst>
          </p:cNvPr>
          <p:cNvGrpSpPr/>
          <p:nvPr/>
        </p:nvGrpSpPr>
        <p:grpSpPr>
          <a:xfrm>
            <a:off x="6937360" y="1727643"/>
            <a:ext cx="2950845" cy="1169035"/>
            <a:chOff x="6380988" y="1933955"/>
            <a:chExt cx="2950845" cy="1169035"/>
          </a:xfrm>
        </p:grpSpPr>
        <p:sp>
          <p:nvSpPr>
            <p:cNvPr id="33" name="object 39">
              <a:extLst>
                <a:ext uri="{FF2B5EF4-FFF2-40B4-BE49-F238E27FC236}">
                  <a16:creationId xmlns:a16="http://schemas.microsoft.com/office/drawing/2014/main" id="{A3FC4156-5016-7D57-98DF-5D270630023F}"/>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34" name="object 40">
              <a:extLst>
                <a:ext uri="{FF2B5EF4-FFF2-40B4-BE49-F238E27FC236}">
                  <a16:creationId xmlns:a16="http://schemas.microsoft.com/office/drawing/2014/main" id="{B07D7BBD-F3A4-ADDA-C36A-32C686A80FC7}"/>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35" name="object 41">
              <a:extLst>
                <a:ext uri="{FF2B5EF4-FFF2-40B4-BE49-F238E27FC236}">
                  <a16:creationId xmlns:a16="http://schemas.microsoft.com/office/drawing/2014/main" id="{4D58E30A-D57E-AA49-F2E2-AF3856D9147F}"/>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36" name="object 42">
            <a:extLst>
              <a:ext uri="{FF2B5EF4-FFF2-40B4-BE49-F238E27FC236}">
                <a16:creationId xmlns:a16="http://schemas.microsoft.com/office/drawing/2014/main" id="{D6F02F02-40EA-EBC9-B083-A9B3436D7B4A}"/>
              </a:ext>
            </a:extLst>
          </p:cNvPr>
          <p:cNvSpPr txBox="1"/>
          <p:nvPr/>
        </p:nvSpPr>
        <p:spPr>
          <a:xfrm>
            <a:off x="7170278" y="2013648"/>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37" name="object 43">
            <a:extLst>
              <a:ext uri="{FF2B5EF4-FFF2-40B4-BE49-F238E27FC236}">
                <a16:creationId xmlns:a16="http://schemas.microsoft.com/office/drawing/2014/main" id="{2890204A-F09A-0039-D4FA-786DA31F87A2}"/>
              </a:ext>
            </a:extLst>
          </p:cNvPr>
          <p:cNvSpPr txBox="1"/>
          <p:nvPr/>
        </p:nvSpPr>
        <p:spPr>
          <a:xfrm>
            <a:off x="7362302" y="2249868"/>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38" name="object 44">
            <a:extLst>
              <a:ext uri="{FF2B5EF4-FFF2-40B4-BE49-F238E27FC236}">
                <a16:creationId xmlns:a16="http://schemas.microsoft.com/office/drawing/2014/main" id="{119F1954-3C56-B4D3-C999-CA07F6F898E0}"/>
              </a:ext>
            </a:extLst>
          </p:cNvPr>
          <p:cNvGrpSpPr/>
          <p:nvPr/>
        </p:nvGrpSpPr>
        <p:grpSpPr>
          <a:xfrm>
            <a:off x="9494631" y="1727643"/>
            <a:ext cx="1938655" cy="1728470"/>
            <a:chOff x="8938259" y="1933955"/>
            <a:chExt cx="1938655" cy="1728470"/>
          </a:xfrm>
        </p:grpSpPr>
        <p:sp>
          <p:nvSpPr>
            <p:cNvPr id="39" name="object 45">
              <a:extLst>
                <a:ext uri="{FF2B5EF4-FFF2-40B4-BE49-F238E27FC236}">
                  <a16:creationId xmlns:a16="http://schemas.microsoft.com/office/drawing/2014/main" id="{02B59845-516C-24B4-27E8-DCCD14E530CC}"/>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40" name="object 46">
              <a:extLst>
                <a:ext uri="{FF2B5EF4-FFF2-40B4-BE49-F238E27FC236}">
                  <a16:creationId xmlns:a16="http://schemas.microsoft.com/office/drawing/2014/main" id="{F29F5C14-C1DB-AAB8-AA5A-42E409988B4D}"/>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41" name="object 47">
              <a:extLst>
                <a:ext uri="{FF2B5EF4-FFF2-40B4-BE49-F238E27FC236}">
                  <a16:creationId xmlns:a16="http://schemas.microsoft.com/office/drawing/2014/main" id="{78C34F7B-16E2-2AA2-2853-0C89EA92734A}"/>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2" name="object 48">
            <a:extLst>
              <a:ext uri="{FF2B5EF4-FFF2-40B4-BE49-F238E27FC236}">
                <a16:creationId xmlns:a16="http://schemas.microsoft.com/office/drawing/2014/main" id="{EE1C596B-EFBD-8043-7EC8-F8C20AA6158F}"/>
              </a:ext>
            </a:extLst>
          </p:cNvPr>
          <p:cNvSpPr txBox="1"/>
          <p:nvPr/>
        </p:nvSpPr>
        <p:spPr>
          <a:xfrm>
            <a:off x="9697069" y="2013648"/>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43" name="object 49">
            <a:extLst>
              <a:ext uri="{FF2B5EF4-FFF2-40B4-BE49-F238E27FC236}">
                <a16:creationId xmlns:a16="http://schemas.microsoft.com/office/drawing/2014/main" id="{C63CB4C4-8A3B-34D5-BB61-53890E60D811}"/>
              </a:ext>
            </a:extLst>
          </p:cNvPr>
          <p:cNvSpPr txBox="1"/>
          <p:nvPr/>
        </p:nvSpPr>
        <p:spPr>
          <a:xfrm>
            <a:off x="9855565" y="2249868"/>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44" name="object 50">
            <a:extLst>
              <a:ext uri="{FF2B5EF4-FFF2-40B4-BE49-F238E27FC236}">
                <a16:creationId xmlns:a16="http://schemas.microsoft.com/office/drawing/2014/main" id="{8B8388F2-0F36-B430-0B16-57846DF9536A}"/>
              </a:ext>
            </a:extLst>
          </p:cNvPr>
          <p:cNvGrpSpPr/>
          <p:nvPr/>
        </p:nvGrpSpPr>
        <p:grpSpPr>
          <a:xfrm>
            <a:off x="9494631" y="3169347"/>
            <a:ext cx="1938655" cy="1170305"/>
            <a:chOff x="8938259" y="3375659"/>
            <a:chExt cx="1938655" cy="1170305"/>
          </a:xfrm>
        </p:grpSpPr>
        <p:sp>
          <p:nvSpPr>
            <p:cNvPr id="45" name="object 51">
              <a:extLst>
                <a:ext uri="{FF2B5EF4-FFF2-40B4-BE49-F238E27FC236}">
                  <a16:creationId xmlns:a16="http://schemas.microsoft.com/office/drawing/2014/main" id="{011C987B-DA67-4AF9-4202-697271BCC7AE}"/>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46" name="object 52">
              <a:extLst>
                <a:ext uri="{FF2B5EF4-FFF2-40B4-BE49-F238E27FC236}">
                  <a16:creationId xmlns:a16="http://schemas.microsoft.com/office/drawing/2014/main" id="{51074959-D44C-7E6C-500C-090A7FE88428}"/>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47" name="object 53">
            <a:extLst>
              <a:ext uri="{FF2B5EF4-FFF2-40B4-BE49-F238E27FC236}">
                <a16:creationId xmlns:a16="http://schemas.microsoft.com/office/drawing/2014/main" id="{7E801D51-2FBD-8BDA-CC28-7F4D5C35087D}"/>
              </a:ext>
            </a:extLst>
          </p:cNvPr>
          <p:cNvSpPr txBox="1"/>
          <p:nvPr/>
        </p:nvSpPr>
        <p:spPr>
          <a:xfrm>
            <a:off x="9611726" y="3450145"/>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id="{51430343-F628-0FA8-7911-893BFC911EC9}"/>
              </a:ext>
            </a:extLst>
          </p:cNvPr>
          <p:cNvGrpSpPr/>
          <p:nvPr/>
        </p:nvGrpSpPr>
        <p:grpSpPr>
          <a:xfrm>
            <a:off x="0" y="5431349"/>
            <a:ext cx="12188825" cy="1426652"/>
            <a:chOff x="0" y="4914901"/>
            <a:chExt cx="12188825" cy="1943100"/>
          </a:xfrm>
          <a:solidFill>
            <a:schemeClr val="tx2">
              <a:lumMod val="75000"/>
            </a:schemeClr>
          </a:solidFill>
        </p:grpSpPr>
        <p:sp>
          <p:nvSpPr>
            <p:cNvPr id="10" name="object 3">
              <a:extLst>
                <a:ext uri="{FF2B5EF4-FFF2-40B4-BE49-F238E27FC236}">
                  <a16:creationId xmlns:a16="http://schemas.microsoft.com/office/drawing/2014/main" id="{6858769C-8961-9DB3-42B0-05B27E216092}"/>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11" name="object 4">
              <a:extLst>
                <a:ext uri="{FF2B5EF4-FFF2-40B4-BE49-F238E27FC236}">
                  <a16:creationId xmlns:a16="http://schemas.microsoft.com/office/drawing/2014/main" id="{0695B577-C76B-136E-AE80-77A5B5E043CF}"/>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Results</a:t>
            </a:r>
          </a:p>
        </p:txBody>
      </p:sp>
      <p:sp>
        <p:nvSpPr>
          <p:cNvPr id="5" name="object 4">
            <a:extLst>
              <a:ext uri="{FF2B5EF4-FFF2-40B4-BE49-F238E27FC236}">
                <a16:creationId xmlns:a16="http://schemas.microsoft.com/office/drawing/2014/main" id="{3B6EF4B6-3A02-6385-F41E-96ABCB825F2B}"/>
              </a:ext>
            </a:extLst>
          </p:cNvPr>
          <p:cNvSpPr txBox="1"/>
          <p:nvPr/>
        </p:nvSpPr>
        <p:spPr>
          <a:xfrm>
            <a:off x="770011" y="5578217"/>
            <a:ext cx="9043035"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chemeClr val="bg1"/>
                </a:solidFill>
                <a:latin typeface="Carlito"/>
                <a:cs typeface="Carlito"/>
              </a:rPr>
              <a:t>This is </a:t>
            </a:r>
            <a:r>
              <a:rPr sz="1800" dirty="0">
                <a:solidFill>
                  <a:schemeClr val="bg1"/>
                </a:solidFill>
                <a:latin typeface="Carlito"/>
                <a:cs typeface="Carlito"/>
              </a:rPr>
              <a:t>a </a:t>
            </a:r>
            <a:r>
              <a:rPr sz="1800" spc="-20" dirty="0">
                <a:solidFill>
                  <a:schemeClr val="bg1"/>
                </a:solidFill>
                <a:latin typeface="Carlito"/>
                <a:cs typeface="Carlito"/>
              </a:rPr>
              <a:t>preview </a:t>
            </a:r>
            <a:r>
              <a:rPr sz="1800" spc="-5" dirty="0">
                <a:solidFill>
                  <a:schemeClr val="bg1"/>
                </a:solidFill>
                <a:latin typeface="Carlito"/>
                <a:cs typeface="Carlito"/>
              </a:rPr>
              <a:t>of </a:t>
            </a:r>
            <a:r>
              <a:rPr sz="1800" dirty="0">
                <a:solidFill>
                  <a:schemeClr val="bg1"/>
                </a:solidFill>
                <a:latin typeface="Carlito"/>
                <a:cs typeface="Carlito"/>
              </a:rPr>
              <a:t>the </a:t>
            </a:r>
            <a:r>
              <a:rPr sz="1800" spc="-15" dirty="0">
                <a:solidFill>
                  <a:schemeClr val="bg1"/>
                </a:solidFill>
                <a:latin typeface="Carlito"/>
                <a:cs typeface="Carlito"/>
              </a:rPr>
              <a:t>Plotly dashboard. </a:t>
            </a:r>
            <a:r>
              <a:rPr sz="1800" spc="-5" dirty="0">
                <a:solidFill>
                  <a:schemeClr val="bg1"/>
                </a:solidFill>
                <a:latin typeface="Carlito"/>
                <a:cs typeface="Carlito"/>
              </a:rPr>
              <a:t>The </a:t>
            </a:r>
            <a:r>
              <a:rPr sz="1800" spc="-20" dirty="0">
                <a:solidFill>
                  <a:schemeClr val="bg1"/>
                </a:solidFill>
                <a:latin typeface="Carlito"/>
                <a:cs typeface="Carlito"/>
              </a:rPr>
              <a:t>following </a:t>
            </a:r>
            <a:r>
              <a:rPr sz="1800" spc="-5" dirty="0">
                <a:solidFill>
                  <a:schemeClr val="bg1"/>
                </a:solidFill>
                <a:latin typeface="Carlito"/>
                <a:cs typeface="Carlito"/>
              </a:rPr>
              <a:t>sides will show </a:t>
            </a:r>
            <a:r>
              <a:rPr sz="1800" dirty="0">
                <a:solidFill>
                  <a:schemeClr val="bg1"/>
                </a:solidFill>
                <a:latin typeface="Carlito"/>
                <a:cs typeface="Carlito"/>
              </a:rPr>
              <a:t>the </a:t>
            </a:r>
            <a:r>
              <a:rPr sz="1800" spc="-15" dirty="0">
                <a:solidFill>
                  <a:schemeClr val="bg1"/>
                </a:solidFill>
                <a:latin typeface="Carlito"/>
                <a:cs typeface="Carlito"/>
              </a:rPr>
              <a:t>results </a:t>
            </a:r>
            <a:r>
              <a:rPr sz="1800" spc="-5" dirty="0">
                <a:solidFill>
                  <a:schemeClr val="bg1"/>
                </a:solidFill>
                <a:latin typeface="Carlito"/>
                <a:cs typeface="Carlito"/>
              </a:rPr>
              <a:t>of </a:t>
            </a:r>
            <a:r>
              <a:rPr sz="1800" spc="-20" dirty="0">
                <a:solidFill>
                  <a:schemeClr val="bg1"/>
                </a:solidFill>
                <a:latin typeface="Carlito"/>
                <a:cs typeface="Carlito"/>
              </a:rPr>
              <a:t>EDA </a:t>
            </a:r>
            <a:r>
              <a:rPr sz="1800" spc="-5" dirty="0">
                <a:solidFill>
                  <a:schemeClr val="bg1"/>
                </a:solidFill>
                <a:latin typeface="Carlito"/>
                <a:cs typeface="Carlito"/>
              </a:rPr>
              <a:t>with  </a:t>
            </a:r>
            <a:r>
              <a:rPr sz="1800" spc="-20" dirty="0">
                <a:solidFill>
                  <a:schemeClr val="bg1"/>
                </a:solidFill>
                <a:latin typeface="Carlito"/>
                <a:cs typeface="Carlito"/>
              </a:rPr>
              <a:t>visualization, EDA </a:t>
            </a:r>
            <a:r>
              <a:rPr sz="1800" spc="-5" dirty="0">
                <a:solidFill>
                  <a:schemeClr val="bg1"/>
                </a:solidFill>
                <a:latin typeface="Carlito"/>
                <a:cs typeface="Carlito"/>
              </a:rPr>
              <a:t>with </a:t>
            </a:r>
            <a:r>
              <a:rPr sz="1800" dirty="0">
                <a:solidFill>
                  <a:schemeClr val="bg1"/>
                </a:solidFill>
                <a:latin typeface="Carlito"/>
                <a:cs typeface="Carlito"/>
              </a:rPr>
              <a:t>SQL, </a:t>
            </a:r>
            <a:r>
              <a:rPr sz="1800" spc="-25" dirty="0">
                <a:solidFill>
                  <a:schemeClr val="bg1"/>
                </a:solidFill>
                <a:latin typeface="Carlito"/>
                <a:cs typeface="Carlito"/>
              </a:rPr>
              <a:t>Interactive </a:t>
            </a:r>
            <a:r>
              <a:rPr sz="1800" dirty="0">
                <a:solidFill>
                  <a:schemeClr val="bg1"/>
                </a:solidFill>
                <a:latin typeface="Carlito"/>
                <a:cs typeface="Carlito"/>
              </a:rPr>
              <a:t>Map </a:t>
            </a:r>
            <a:r>
              <a:rPr sz="1800" spc="-5" dirty="0">
                <a:solidFill>
                  <a:schemeClr val="bg1"/>
                </a:solidFill>
                <a:latin typeface="Carlito"/>
                <a:cs typeface="Carlito"/>
              </a:rPr>
              <a:t>with </a:t>
            </a:r>
            <a:r>
              <a:rPr sz="1800" spc="-20" dirty="0">
                <a:solidFill>
                  <a:schemeClr val="bg1"/>
                </a:solidFill>
                <a:latin typeface="Carlito"/>
                <a:cs typeface="Carlito"/>
              </a:rPr>
              <a:t>Folium, </a:t>
            </a:r>
            <a:r>
              <a:rPr sz="1800" dirty="0">
                <a:solidFill>
                  <a:schemeClr val="bg1"/>
                </a:solidFill>
                <a:latin typeface="Carlito"/>
                <a:cs typeface="Carlito"/>
              </a:rPr>
              <a:t>and </a:t>
            </a:r>
            <a:r>
              <a:rPr sz="1800" spc="-10" dirty="0">
                <a:solidFill>
                  <a:schemeClr val="bg1"/>
                </a:solidFill>
                <a:latin typeface="Carlito"/>
                <a:cs typeface="Carlito"/>
              </a:rPr>
              <a:t>finally </a:t>
            </a:r>
            <a:r>
              <a:rPr sz="1800" dirty="0">
                <a:solidFill>
                  <a:schemeClr val="bg1"/>
                </a:solidFill>
                <a:latin typeface="Carlito"/>
                <a:cs typeface="Carlito"/>
              </a:rPr>
              <a:t>the </a:t>
            </a:r>
            <a:r>
              <a:rPr sz="1800" spc="-15" dirty="0">
                <a:solidFill>
                  <a:schemeClr val="bg1"/>
                </a:solidFill>
                <a:latin typeface="Carlito"/>
                <a:cs typeface="Carlito"/>
              </a:rPr>
              <a:t>results </a:t>
            </a:r>
            <a:r>
              <a:rPr sz="1800" spc="-5" dirty="0">
                <a:solidFill>
                  <a:schemeClr val="bg1"/>
                </a:solidFill>
                <a:latin typeface="Carlito"/>
                <a:cs typeface="Carlito"/>
              </a:rPr>
              <a:t>of our </a:t>
            </a:r>
            <a:r>
              <a:rPr sz="1800" dirty="0">
                <a:solidFill>
                  <a:schemeClr val="bg1"/>
                </a:solidFill>
                <a:latin typeface="Carlito"/>
                <a:cs typeface="Carlito"/>
              </a:rPr>
              <a:t>model </a:t>
            </a:r>
            <a:r>
              <a:rPr sz="1800" spc="-5" dirty="0">
                <a:solidFill>
                  <a:schemeClr val="bg1"/>
                </a:solidFill>
                <a:latin typeface="Carlito"/>
                <a:cs typeface="Carlito"/>
              </a:rPr>
              <a:t>with  </a:t>
            </a:r>
            <a:r>
              <a:rPr sz="1800" dirty="0">
                <a:solidFill>
                  <a:schemeClr val="bg1"/>
                </a:solidFill>
                <a:latin typeface="Carlito"/>
                <a:cs typeface="Carlito"/>
              </a:rPr>
              <a:t>about 83%</a:t>
            </a:r>
            <a:r>
              <a:rPr sz="1800" spc="-5" dirty="0">
                <a:solidFill>
                  <a:schemeClr val="bg1"/>
                </a:solidFill>
                <a:latin typeface="Carlito"/>
                <a:cs typeface="Carlito"/>
              </a:rPr>
              <a:t> </a:t>
            </a:r>
            <a:r>
              <a:rPr sz="1800" spc="-45" dirty="0">
                <a:solidFill>
                  <a:schemeClr val="bg1"/>
                </a:solidFill>
                <a:latin typeface="Carlito"/>
                <a:cs typeface="Carlito"/>
              </a:rPr>
              <a:t>accuracy.</a:t>
            </a:r>
            <a:endParaRPr sz="1800" dirty="0">
              <a:solidFill>
                <a:schemeClr val="bg1"/>
              </a:solidFill>
              <a:latin typeface="Carlito"/>
              <a:cs typeface="Carlito"/>
            </a:endParaRPr>
          </a:p>
        </p:txBody>
      </p:sp>
      <p:pic>
        <p:nvPicPr>
          <p:cNvPr id="6" name="Picture 5">
            <a:extLst>
              <a:ext uri="{FF2B5EF4-FFF2-40B4-BE49-F238E27FC236}">
                <a16:creationId xmlns:a16="http://schemas.microsoft.com/office/drawing/2014/main" id="{27ED14B3-BCA7-4C5E-632B-023F2520F5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2786" y="1379562"/>
            <a:ext cx="8304068" cy="381264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id="{CF8D4AE1-F659-9682-0AAB-B27396AC50DB}"/>
              </a:ext>
            </a:extLst>
          </p:cNvPr>
          <p:cNvGrpSpPr/>
          <p:nvPr/>
        </p:nvGrpSpPr>
        <p:grpSpPr>
          <a:xfrm>
            <a:off x="0" y="5431349"/>
            <a:ext cx="12188825" cy="1426652"/>
            <a:chOff x="0" y="4914901"/>
            <a:chExt cx="12188825" cy="1943100"/>
          </a:xfrm>
          <a:solidFill>
            <a:schemeClr val="tx2">
              <a:lumMod val="75000"/>
            </a:schemeClr>
          </a:solidFill>
        </p:grpSpPr>
        <p:sp>
          <p:nvSpPr>
            <p:cNvPr id="10" name="object 3">
              <a:extLst>
                <a:ext uri="{FF2B5EF4-FFF2-40B4-BE49-F238E27FC236}">
                  <a16:creationId xmlns:a16="http://schemas.microsoft.com/office/drawing/2014/main" id="{1D425534-FC9B-C8E6-F056-8A78AF009DC2}"/>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11" name="object 4">
              <a:extLst>
                <a:ext uri="{FF2B5EF4-FFF2-40B4-BE49-F238E27FC236}">
                  <a16:creationId xmlns:a16="http://schemas.microsoft.com/office/drawing/2014/main" id="{0CC7A935-9900-7303-33AD-D1204645921C}"/>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Flight Number vs. Launch Site</a:t>
            </a:r>
          </a:p>
        </p:txBody>
      </p:sp>
      <p:sp>
        <p:nvSpPr>
          <p:cNvPr id="6" name="object 6">
            <a:extLst>
              <a:ext uri="{FF2B5EF4-FFF2-40B4-BE49-F238E27FC236}">
                <a16:creationId xmlns:a16="http://schemas.microsoft.com/office/drawing/2014/main" id="{1B619123-59BF-F421-37F3-2FC3E7F18EBF}"/>
              </a:ext>
            </a:extLst>
          </p:cNvPr>
          <p:cNvSpPr txBox="1"/>
          <p:nvPr/>
        </p:nvSpPr>
        <p:spPr>
          <a:xfrm>
            <a:off x="770011" y="5759142"/>
            <a:ext cx="9877325" cy="588944"/>
          </a:xfrm>
          <a:prstGeom prst="rect">
            <a:avLst/>
          </a:prstGeom>
        </p:spPr>
        <p:txBody>
          <a:bodyPr vert="horz" wrap="square" lIns="0" tIns="13335" rIns="0" bIns="0" rtlCol="0">
            <a:spAutoFit/>
          </a:bodyPr>
          <a:lstStyle/>
          <a:p>
            <a:pPr marL="12700" marR="5080">
              <a:lnSpc>
                <a:spcPct val="120900"/>
              </a:lnSpc>
              <a:spcBef>
                <a:spcPts val="105"/>
              </a:spcBef>
            </a:pPr>
            <a:r>
              <a:rPr sz="1600" spc="-20" dirty="0">
                <a:solidFill>
                  <a:schemeClr val="bg1"/>
                </a:solidFill>
                <a:latin typeface="Carlito"/>
                <a:cs typeface="Carlito"/>
              </a:rPr>
              <a:t>Graphic </a:t>
            </a:r>
            <a:r>
              <a:rPr sz="1600" spc="-10" dirty="0">
                <a:solidFill>
                  <a:schemeClr val="bg1"/>
                </a:solidFill>
                <a:latin typeface="Carlito"/>
                <a:cs typeface="Carlito"/>
              </a:rPr>
              <a:t>suggests </a:t>
            </a:r>
            <a:r>
              <a:rPr sz="1600" spc="-5" dirty="0">
                <a:solidFill>
                  <a:schemeClr val="bg1"/>
                </a:solidFill>
                <a:latin typeface="Carlito"/>
                <a:cs typeface="Carlito"/>
              </a:rPr>
              <a:t>an </a:t>
            </a:r>
            <a:r>
              <a:rPr sz="1600" spc="-20" dirty="0">
                <a:solidFill>
                  <a:schemeClr val="bg1"/>
                </a:solidFill>
                <a:latin typeface="Carlito"/>
                <a:cs typeface="Carlito"/>
              </a:rPr>
              <a:t>increase </a:t>
            </a:r>
            <a:r>
              <a:rPr sz="1600" dirty="0">
                <a:solidFill>
                  <a:schemeClr val="bg1"/>
                </a:solidFill>
                <a:latin typeface="Carlito"/>
                <a:cs typeface="Carlito"/>
              </a:rPr>
              <a:t>in </a:t>
            </a:r>
            <a:r>
              <a:rPr sz="1600" spc="-15" dirty="0">
                <a:solidFill>
                  <a:schemeClr val="bg1"/>
                </a:solidFill>
                <a:latin typeface="Carlito"/>
                <a:cs typeface="Carlito"/>
              </a:rPr>
              <a:t>success </a:t>
            </a:r>
            <a:r>
              <a:rPr sz="1600" spc="-40" dirty="0">
                <a:solidFill>
                  <a:schemeClr val="bg1"/>
                </a:solidFill>
                <a:latin typeface="Carlito"/>
                <a:cs typeface="Carlito"/>
              </a:rPr>
              <a:t>rate </a:t>
            </a:r>
            <a:r>
              <a:rPr sz="1600" spc="-20" dirty="0">
                <a:solidFill>
                  <a:schemeClr val="bg1"/>
                </a:solidFill>
                <a:latin typeface="Carlito"/>
                <a:cs typeface="Carlito"/>
              </a:rPr>
              <a:t>over </a:t>
            </a:r>
            <a:r>
              <a:rPr sz="1600" spc="-5" dirty="0">
                <a:solidFill>
                  <a:schemeClr val="bg1"/>
                </a:solidFill>
                <a:latin typeface="Carlito"/>
                <a:cs typeface="Carlito"/>
              </a:rPr>
              <a:t>time </a:t>
            </a:r>
            <a:r>
              <a:rPr sz="1600" spc="-20" dirty="0">
                <a:solidFill>
                  <a:schemeClr val="bg1"/>
                </a:solidFill>
                <a:latin typeface="Carlito"/>
                <a:cs typeface="Carlito"/>
              </a:rPr>
              <a:t>(indicated </a:t>
            </a:r>
            <a:r>
              <a:rPr sz="1600" dirty="0">
                <a:solidFill>
                  <a:schemeClr val="bg1"/>
                </a:solidFill>
                <a:latin typeface="Carlito"/>
                <a:cs typeface="Carlito"/>
              </a:rPr>
              <a:t>in </a:t>
            </a:r>
            <a:r>
              <a:rPr sz="1600" spc="-10" dirty="0">
                <a:solidFill>
                  <a:schemeClr val="bg1"/>
                </a:solidFill>
                <a:latin typeface="Carlito"/>
                <a:cs typeface="Carlito"/>
              </a:rPr>
              <a:t>Flight </a:t>
            </a:r>
            <a:r>
              <a:rPr sz="1600" spc="-5" dirty="0">
                <a:solidFill>
                  <a:schemeClr val="bg1"/>
                </a:solidFill>
                <a:latin typeface="Carlito"/>
                <a:cs typeface="Carlito"/>
              </a:rPr>
              <a:t>Number).  </a:t>
            </a:r>
            <a:r>
              <a:rPr sz="1600" spc="-25" dirty="0">
                <a:solidFill>
                  <a:schemeClr val="bg1"/>
                </a:solidFill>
                <a:latin typeface="Carlito"/>
                <a:cs typeface="Carlito"/>
              </a:rPr>
              <a:t>Likely </a:t>
            </a:r>
            <a:r>
              <a:rPr sz="1600" spc="-5" dirty="0">
                <a:solidFill>
                  <a:schemeClr val="bg1"/>
                </a:solidFill>
                <a:latin typeface="Carlito"/>
                <a:cs typeface="Carlito"/>
              </a:rPr>
              <a:t>a big </a:t>
            </a:r>
            <a:r>
              <a:rPr sz="1600" spc="-25" dirty="0">
                <a:solidFill>
                  <a:schemeClr val="bg1"/>
                </a:solidFill>
                <a:latin typeface="Carlito"/>
                <a:cs typeface="Carlito"/>
              </a:rPr>
              <a:t>breakthrough </a:t>
            </a:r>
            <a:r>
              <a:rPr sz="1600" spc="-20" dirty="0">
                <a:solidFill>
                  <a:schemeClr val="bg1"/>
                </a:solidFill>
                <a:latin typeface="Carlito"/>
                <a:cs typeface="Carlito"/>
              </a:rPr>
              <a:t>around </a:t>
            </a:r>
            <a:r>
              <a:rPr sz="1600" spc="-10" dirty="0">
                <a:solidFill>
                  <a:schemeClr val="bg1"/>
                </a:solidFill>
                <a:latin typeface="Carlito"/>
                <a:cs typeface="Carlito"/>
              </a:rPr>
              <a:t>flight </a:t>
            </a:r>
            <a:r>
              <a:rPr sz="1600" spc="-15" dirty="0">
                <a:solidFill>
                  <a:schemeClr val="bg1"/>
                </a:solidFill>
                <a:latin typeface="Carlito"/>
                <a:cs typeface="Carlito"/>
              </a:rPr>
              <a:t>20 </a:t>
            </a:r>
            <a:r>
              <a:rPr sz="1600" spc="-5" dirty="0">
                <a:solidFill>
                  <a:schemeClr val="bg1"/>
                </a:solidFill>
                <a:latin typeface="Carlito"/>
                <a:cs typeface="Carlito"/>
              </a:rPr>
              <a:t>which </a:t>
            </a:r>
            <a:r>
              <a:rPr sz="1600" spc="-15" dirty="0">
                <a:solidFill>
                  <a:schemeClr val="bg1"/>
                </a:solidFill>
                <a:latin typeface="Carlito"/>
                <a:cs typeface="Carlito"/>
              </a:rPr>
              <a:t>significantly </a:t>
            </a:r>
            <a:r>
              <a:rPr sz="1600" spc="-20" dirty="0">
                <a:solidFill>
                  <a:schemeClr val="bg1"/>
                </a:solidFill>
                <a:latin typeface="Carlito"/>
                <a:cs typeface="Carlito"/>
              </a:rPr>
              <a:t>increased </a:t>
            </a:r>
            <a:r>
              <a:rPr sz="1600" spc="-15" dirty="0">
                <a:solidFill>
                  <a:schemeClr val="bg1"/>
                </a:solidFill>
                <a:latin typeface="Carlito"/>
                <a:cs typeface="Carlito"/>
              </a:rPr>
              <a:t>success </a:t>
            </a:r>
            <a:r>
              <a:rPr sz="1600" spc="-25" dirty="0">
                <a:solidFill>
                  <a:schemeClr val="bg1"/>
                </a:solidFill>
                <a:latin typeface="Carlito"/>
                <a:cs typeface="Carlito"/>
              </a:rPr>
              <a:t>rate.  </a:t>
            </a:r>
            <a:r>
              <a:rPr sz="1600" spc="-20" dirty="0">
                <a:solidFill>
                  <a:schemeClr val="bg1"/>
                </a:solidFill>
                <a:latin typeface="Carlito"/>
                <a:cs typeface="Carlito"/>
              </a:rPr>
              <a:t>CCAFS appears </a:t>
            </a:r>
            <a:r>
              <a:rPr sz="1600" spc="-15" dirty="0">
                <a:solidFill>
                  <a:schemeClr val="bg1"/>
                </a:solidFill>
                <a:latin typeface="Carlito"/>
                <a:cs typeface="Carlito"/>
              </a:rPr>
              <a:t>to </a:t>
            </a:r>
            <a:r>
              <a:rPr sz="1600" spc="-5" dirty="0">
                <a:solidFill>
                  <a:schemeClr val="bg1"/>
                </a:solidFill>
                <a:latin typeface="Carlito"/>
                <a:cs typeface="Carlito"/>
              </a:rPr>
              <a:t>be the main </a:t>
            </a:r>
            <a:r>
              <a:rPr sz="1600" spc="-10" dirty="0">
                <a:solidFill>
                  <a:schemeClr val="bg1"/>
                </a:solidFill>
                <a:latin typeface="Carlito"/>
                <a:cs typeface="Carlito"/>
              </a:rPr>
              <a:t>launch </a:t>
            </a:r>
            <a:r>
              <a:rPr sz="1600" spc="-15" dirty="0">
                <a:solidFill>
                  <a:schemeClr val="bg1"/>
                </a:solidFill>
                <a:latin typeface="Carlito"/>
                <a:cs typeface="Carlito"/>
              </a:rPr>
              <a:t>site </a:t>
            </a:r>
            <a:r>
              <a:rPr sz="1600" spc="-5" dirty="0">
                <a:solidFill>
                  <a:schemeClr val="bg1"/>
                </a:solidFill>
                <a:latin typeface="Carlito"/>
                <a:cs typeface="Carlito"/>
              </a:rPr>
              <a:t>as it has the </a:t>
            </a:r>
            <a:r>
              <a:rPr sz="1600" spc="-20" dirty="0">
                <a:solidFill>
                  <a:schemeClr val="bg1"/>
                </a:solidFill>
                <a:latin typeface="Carlito"/>
                <a:cs typeface="Carlito"/>
              </a:rPr>
              <a:t>most</a:t>
            </a:r>
            <a:r>
              <a:rPr sz="1600" spc="-90" dirty="0">
                <a:solidFill>
                  <a:schemeClr val="bg1"/>
                </a:solidFill>
                <a:latin typeface="Carlito"/>
                <a:cs typeface="Carlito"/>
              </a:rPr>
              <a:t> </a:t>
            </a:r>
            <a:r>
              <a:rPr sz="1600" spc="-20" dirty="0">
                <a:solidFill>
                  <a:schemeClr val="bg1"/>
                </a:solidFill>
                <a:latin typeface="Carlito"/>
                <a:cs typeface="Carlito"/>
              </a:rPr>
              <a:t>volume.</a:t>
            </a:r>
            <a:endParaRPr sz="1600" dirty="0">
              <a:solidFill>
                <a:schemeClr val="bg1"/>
              </a:solidFill>
              <a:latin typeface="Carlito"/>
              <a:cs typeface="Carlito"/>
            </a:endParaRPr>
          </a:p>
        </p:txBody>
      </p:sp>
      <p:sp>
        <p:nvSpPr>
          <p:cNvPr id="7" name="object 7">
            <a:extLst>
              <a:ext uri="{FF2B5EF4-FFF2-40B4-BE49-F238E27FC236}">
                <a16:creationId xmlns:a16="http://schemas.microsoft.com/office/drawing/2014/main" id="{43F8AE85-7BE7-D6F4-CB50-AD2A9496C3B4}"/>
              </a:ext>
            </a:extLst>
          </p:cNvPr>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A638EAD6-A5F8-9145-6D0B-3988C1D3B6EF}"/>
              </a:ext>
            </a:extLst>
          </p:cNvPr>
          <p:cNvSpPr txBox="1"/>
          <p:nvPr/>
        </p:nvSpPr>
        <p:spPr>
          <a:xfrm>
            <a:off x="977900"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12" name="object 2">
            <a:extLst>
              <a:ext uri="{FF2B5EF4-FFF2-40B4-BE49-F238E27FC236}">
                <a16:creationId xmlns:a16="http://schemas.microsoft.com/office/drawing/2014/main" id="{BE51BAE1-20DD-0D9C-F070-622BD7756E31}"/>
              </a:ext>
            </a:extLst>
          </p:cNvPr>
          <p:cNvGrpSpPr/>
          <p:nvPr/>
        </p:nvGrpSpPr>
        <p:grpSpPr>
          <a:xfrm>
            <a:off x="0" y="5431349"/>
            <a:ext cx="12188825" cy="1426652"/>
            <a:chOff x="0" y="4914901"/>
            <a:chExt cx="12188825" cy="1943100"/>
          </a:xfrm>
          <a:solidFill>
            <a:schemeClr val="tx2">
              <a:lumMod val="75000"/>
            </a:schemeClr>
          </a:solidFill>
        </p:grpSpPr>
        <p:sp>
          <p:nvSpPr>
            <p:cNvPr id="13" name="object 3">
              <a:extLst>
                <a:ext uri="{FF2B5EF4-FFF2-40B4-BE49-F238E27FC236}">
                  <a16:creationId xmlns:a16="http://schemas.microsoft.com/office/drawing/2014/main" id="{91CDA70E-3EEC-E9E3-CAE6-EDF8EB773114}"/>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14" name="object 4">
              <a:extLst>
                <a:ext uri="{FF2B5EF4-FFF2-40B4-BE49-F238E27FC236}">
                  <a16:creationId xmlns:a16="http://schemas.microsoft.com/office/drawing/2014/main" id="{EAFFF852-53BE-787B-9668-A90EF876251E}"/>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Payload vs. Launch Site</a:t>
            </a:r>
          </a:p>
        </p:txBody>
      </p:sp>
      <p:sp>
        <p:nvSpPr>
          <p:cNvPr id="9" name="object 6">
            <a:extLst>
              <a:ext uri="{FF2B5EF4-FFF2-40B4-BE49-F238E27FC236}">
                <a16:creationId xmlns:a16="http://schemas.microsoft.com/office/drawing/2014/main" id="{89E4B434-A3BC-90A8-0727-7F2F7CDE517E}"/>
              </a:ext>
            </a:extLst>
          </p:cNvPr>
          <p:cNvSpPr txBox="1"/>
          <p:nvPr/>
        </p:nvSpPr>
        <p:spPr>
          <a:xfrm>
            <a:off x="902614" y="5838908"/>
            <a:ext cx="6386313" cy="588303"/>
          </a:xfrm>
          <a:prstGeom prst="rect">
            <a:avLst/>
          </a:prstGeom>
        </p:spPr>
        <p:txBody>
          <a:bodyPr vert="horz" wrap="square" lIns="0" tIns="12700" rIns="0" bIns="0" rtlCol="0">
            <a:spAutoFit/>
          </a:bodyPr>
          <a:lstStyle/>
          <a:p>
            <a:pPr marL="12700" marR="5080">
              <a:lnSpc>
                <a:spcPct val="121400"/>
              </a:lnSpc>
              <a:spcBef>
                <a:spcPts val="100"/>
              </a:spcBef>
            </a:pPr>
            <a:r>
              <a:rPr sz="1600" spc="-25"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appears </a:t>
            </a:r>
            <a:r>
              <a:rPr sz="1600" spc="-15" dirty="0">
                <a:solidFill>
                  <a:srgbClr val="FFFFFF"/>
                </a:solidFill>
                <a:latin typeface="Carlito"/>
                <a:cs typeface="Carlito"/>
              </a:rPr>
              <a:t>to </a:t>
            </a:r>
            <a:r>
              <a:rPr sz="1600" spc="-20" dirty="0">
                <a:solidFill>
                  <a:srgbClr val="FFFFFF"/>
                </a:solidFill>
                <a:latin typeface="Carlito"/>
                <a:cs typeface="Carlito"/>
              </a:rPr>
              <a:t>fall mostly between </a:t>
            </a:r>
            <a:r>
              <a:rPr sz="1600" spc="-10" dirty="0">
                <a:solidFill>
                  <a:srgbClr val="FFFFFF"/>
                </a:solidFill>
                <a:latin typeface="Carlito"/>
                <a:cs typeface="Carlito"/>
              </a:rPr>
              <a:t>0-6000 </a:t>
            </a:r>
            <a:r>
              <a:rPr sz="1600" spc="-5" dirty="0">
                <a:solidFill>
                  <a:srgbClr val="FFFFFF"/>
                </a:solidFill>
                <a:latin typeface="Carlito"/>
                <a:cs typeface="Carlito"/>
              </a:rPr>
              <a:t>kg.  </a:t>
            </a:r>
            <a:r>
              <a:rPr sz="1600" spc="-25" dirty="0">
                <a:solidFill>
                  <a:srgbClr val="FFFFFF"/>
                </a:solidFill>
                <a:latin typeface="Carlito"/>
                <a:cs typeface="Carlito"/>
              </a:rPr>
              <a:t>Different </a:t>
            </a:r>
            <a:r>
              <a:rPr sz="1600" spc="-5" dirty="0">
                <a:solidFill>
                  <a:srgbClr val="FFFFFF"/>
                </a:solidFill>
                <a:latin typeface="Carlito"/>
                <a:cs typeface="Carlito"/>
              </a:rPr>
              <a:t>launch </a:t>
            </a:r>
            <a:r>
              <a:rPr sz="1600" spc="-10" dirty="0">
                <a:solidFill>
                  <a:srgbClr val="FFFFFF"/>
                </a:solidFill>
                <a:latin typeface="Carlito"/>
                <a:cs typeface="Carlito"/>
              </a:rPr>
              <a:t>sites </a:t>
            </a:r>
            <a:r>
              <a:rPr sz="1600" spc="-5" dirty="0">
                <a:solidFill>
                  <a:srgbClr val="FFFFFF"/>
                </a:solidFill>
                <a:latin typeface="Carlito"/>
                <a:cs typeface="Carlito"/>
              </a:rPr>
              <a:t>also </a:t>
            </a:r>
            <a:r>
              <a:rPr sz="1600" spc="-15" dirty="0">
                <a:solidFill>
                  <a:srgbClr val="FFFFFF"/>
                </a:solidFill>
                <a:latin typeface="Carlito"/>
                <a:cs typeface="Carlito"/>
              </a:rPr>
              <a:t>seem to use </a:t>
            </a:r>
            <a:r>
              <a:rPr sz="1600" spc="-25" dirty="0">
                <a:solidFill>
                  <a:srgbClr val="FFFFFF"/>
                </a:solidFill>
                <a:latin typeface="Carlito"/>
                <a:cs typeface="Carlito"/>
              </a:rPr>
              <a:t>different </a:t>
            </a:r>
            <a:r>
              <a:rPr sz="1600" spc="-20" dirty="0">
                <a:solidFill>
                  <a:srgbClr val="FFFFFF"/>
                </a:solidFill>
                <a:latin typeface="Carlito"/>
                <a:cs typeface="Carlito"/>
              </a:rPr>
              <a:t>payload</a:t>
            </a:r>
            <a:r>
              <a:rPr sz="1600" spc="-10" dirty="0">
                <a:solidFill>
                  <a:srgbClr val="FFFFFF"/>
                </a:solidFill>
                <a:latin typeface="Carlito"/>
                <a:cs typeface="Carlito"/>
              </a:rPr>
              <a:t> </a:t>
            </a:r>
            <a:r>
              <a:rPr sz="1600" spc="-5" dirty="0">
                <a:solidFill>
                  <a:srgbClr val="FFFFFF"/>
                </a:solidFill>
                <a:latin typeface="Carlito"/>
                <a:cs typeface="Carlito"/>
              </a:rPr>
              <a:t>mass.</a:t>
            </a:r>
            <a:endParaRPr sz="1600" dirty="0">
              <a:latin typeface="Carlito"/>
              <a:cs typeface="Carlito"/>
            </a:endParaRPr>
          </a:p>
        </p:txBody>
      </p:sp>
      <p:sp>
        <p:nvSpPr>
          <p:cNvPr id="10" name="object 7">
            <a:extLst>
              <a:ext uri="{FF2B5EF4-FFF2-40B4-BE49-F238E27FC236}">
                <a16:creationId xmlns:a16="http://schemas.microsoft.com/office/drawing/2014/main" id="{6BE4973B-D280-A83C-BDA4-47924B7AC9D8}"/>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AE4B7CEF-1C1E-7BDF-5F23-6DB3AECFAE37}"/>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0725" y="1896224"/>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lumMod val="75000"/>
                    <a:lumOff val="25000"/>
                  </a:schemeClr>
                </a:solidFill>
                <a:latin typeface="+mn-lt"/>
              </a:rPr>
              <a:t>Executive Summary</a:t>
            </a:r>
          </a:p>
          <a:p>
            <a:pPr>
              <a:lnSpc>
                <a:spcPct val="100000"/>
              </a:lnSpc>
              <a:spcBef>
                <a:spcPts val="1400"/>
              </a:spcBef>
            </a:pPr>
            <a:r>
              <a:rPr lang="en-US" sz="2200" dirty="0">
                <a:solidFill>
                  <a:schemeClr val="tx1">
                    <a:lumMod val="75000"/>
                    <a:lumOff val="25000"/>
                  </a:schemeClr>
                </a:solidFill>
                <a:latin typeface="+mn-lt"/>
              </a:rPr>
              <a:t>Introduction</a:t>
            </a:r>
          </a:p>
          <a:p>
            <a:pPr>
              <a:lnSpc>
                <a:spcPct val="100000"/>
              </a:lnSpc>
              <a:spcBef>
                <a:spcPts val="1400"/>
              </a:spcBef>
            </a:pPr>
            <a:r>
              <a:rPr lang="en-US" sz="2200" dirty="0">
                <a:solidFill>
                  <a:schemeClr val="tx1">
                    <a:lumMod val="75000"/>
                    <a:lumOff val="25000"/>
                  </a:schemeClr>
                </a:solidFill>
                <a:latin typeface="+mn-lt"/>
              </a:rPr>
              <a:t>Methodology</a:t>
            </a:r>
          </a:p>
          <a:p>
            <a:pPr>
              <a:lnSpc>
                <a:spcPct val="100000"/>
              </a:lnSpc>
              <a:spcBef>
                <a:spcPts val="1400"/>
              </a:spcBef>
            </a:pPr>
            <a:r>
              <a:rPr lang="en-US" sz="2200" dirty="0">
                <a:solidFill>
                  <a:schemeClr val="tx1">
                    <a:lumMod val="75000"/>
                    <a:lumOff val="25000"/>
                  </a:schemeClr>
                </a:solidFill>
                <a:latin typeface="+mn-lt"/>
              </a:rPr>
              <a:t>Results</a:t>
            </a:r>
          </a:p>
          <a:p>
            <a:pPr>
              <a:lnSpc>
                <a:spcPct val="100000"/>
              </a:lnSpc>
              <a:spcBef>
                <a:spcPts val="1400"/>
              </a:spcBef>
            </a:pPr>
            <a:r>
              <a:rPr lang="en-US" sz="2200" dirty="0">
                <a:solidFill>
                  <a:schemeClr val="tx1">
                    <a:lumMod val="75000"/>
                    <a:lumOff val="25000"/>
                  </a:schemeClr>
                </a:solidFill>
                <a:latin typeface="+mn-lt"/>
              </a:rPr>
              <a:t>Conclusion</a:t>
            </a:r>
          </a:p>
          <a:p>
            <a:pPr>
              <a:lnSpc>
                <a:spcPct val="100000"/>
              </a:lnSpc>
              <a:spcBef>
                <a:spcPts val="1400"/>
              </a:spcBef>
            </a:pPr>
            <a:r>
              <a:rPr lang="en-US" sz="2200" dirty="0">
                <a:solidFill>
                  <a:schemeClr val="tx1">
                    <a:lumMod val="75000"/>
                    <a:lumOff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500" b="1" dirty="0">
                <a:solidFill>
                  <a:srgbClr val="0B49CB"/>
                </a:solidFill>
                <a:latin typeface="+mj-lt"/>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id="{946A55B8-4DA0-1B5B-7A4F-A43137130243}"/>
              </a:ext>
            </a:extLst>
          </p:cNvPr>
          <p:cNvGrpSpPr/>
          <p:nvPr/>
        </p:nvGrpSpPr>
        <p:grpSpPr>
          <a:xfrm>
            <a:off x="0" y="5431349"/>
            <a:ext cx="12188825" cy="1426652"/>
            <a:chOff x="0" y="4914901"/>
            <a:chExt cx="12188825" cy="1943100"/>
          </a:xfrm>
          <a:solidFill>
            <a:schemeClr val="tx2">
              <a:lumMod val="75000"/>
            </a:schemeClr>
          </a:solidFill>
        </p:grpSpPr>
        <p:sp>
          <p:nvSpPr>
            <p:cNvPr id="10" name="object 3">
              <a:extLst>
                <a:ext uri="{FF2B5EF4-FFF2-40B4-BE49-F238E27FC236}">
                  <a16:creationId xmlns:a16="http://schemas.microsoft.com/office/drawing/2014/main" id="{8DD8E300-6636-EE06-CC31-486D11A2B63C}"/>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11" name="object 4">
              <a:extLst>
                <a:ext uri="{FF2B5EF4-FFF2-40B4-BE49-F238E27FC236}">
                  <a16:creationId xmlns:a16="http://schemas.microsoft.com/office/drawing/2014/main" id="{AEE764A1-3A7B-F8C0-978B-1CC51681A3F0}"/>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Success Rate vs. Orbit Type</a:t>
            </a:r>
          </a:p>
        </p:txBody>
      </p:sp>
      <p:sp>
        <p:nvSpPr>
          <p:cNvPr id="6" name="object 6">
            <a:extLst>
              <a:ext uri="{FF2B5EF4-FFF2-40B4-BE49-F238E27FC236}">
                <a16:creationId xmlns:a16="http://schemas.microsoft.com/office/drawing/2014/main" id="{60B3C969-5A17-3E23-F205-F5C96F895A75}"/>
              </a:ext>
            </a:extLst>
          </p:cNvPr>
          <p:cNvSpPr txBox="1"/>
          <p:nvPr/>
        </p:nvSpPr>
        <p:spPr>
          <a:xfrm>
            <a:off x="1150243" y="5546786"/>
            <a:ext cx="9755135" cy="1216102"/>
          </a:xfrm>
          <a:prstGeom prst="rect">
            <a:avLst/>
          </a:prstGeom>
        </p:spPr>
        <p:txBody>
          <a:bodyPr vert="horz" wrap="square" lIns="0" tIns="12700" rIns="0" bIns="0" rtlCol="0">
            <a:spAutoFit/>
          </a:bodyPr>
          <a:lstStyle/>
          <a:p>
            <a:pPr marL="12700" marR="5080" algn="ctr">
              <a:lnSpc>
                <a:spcPct val="120800"/>
              </a:lnSpc>
              <a:spcBef>
                <a:spcPts val="100"/>
              </a:spcBef>
            </a:pPr>
            <a:r>
              <a:rPr sz="1600" spc="-15" dirty="0">
                <a:solidFill>
                  <a:schemeClr val="bg1"/>
                </a:solidFill>
                <a:latin typeface="Carlito"/>
                <a:cs typeface="Carlito"/>
              </a:rPr>
              <a:t>ES-L1 </a:t>
            </a:r>
            <a:r>
              <a:rPr sz="1600" spc="-20" dirty="0">
                <a:solidFill>
                  <a:schemeClr val="bg1"/>
                </a:solidFill>
                <a:latin typeface="Carlito"/>
                <a:cs typeface="Carlito"/>
              </a:rPr>
              <a:t>(1), </a:t>
            </a:r>
            <a:r>
              <a:rPr sz="1600" spc="-25" dirty="0">
                <a:solidFill>
                  <a:schemeClr val="bg1"/>
                </a:solidFill>
                <a:latin typeface="Carlito"/>
                <a:cs typeface="Carlito"/>
              </a:rPr>
              <a:t>GEO </a:t>
            </a:r>
            <a:r>
              <a:rPr sz="1600" spc="-20" dirty="0">
                <a:solidFill>
                  <a:schemeClr val="bg1"/>
                </a:solidFill>
                <a:latin typeface="Carlito"/>
                <a:cs typeface="Carlito"/>
              </a:rPr>
              <a:t>(1), HEO </a:t>
            </a:r>
            <a:r>
              <a:rPr sz="1600" spc="-15" dirty="0">
                <a:solidFill>
                  <a:schemeClr val="bg1"/>
                </a:solidFill>
                <a:latin typeface="Carlito"/>
                <a:cs typeface="Carlito"/>
              </a:rPr>
              <a:t>(1) </a:t>
            </a:r>
            <a:r>
              <a:rPr sz="1600" spc="-25" dirty="0">
                <a:solidFill>
                  <a:schemeClr val="bg1"/>
                </a:solidFill>
                <a:latin typeface="Carlito"/>
                <a:cs typeface="Carlito"/>
              </a:rPr>
              <a:t>have </a:t>
            </a:r>
            <a:r>
              <a:rPr sz="1600" spc="-20" dirty="0">
                <a:solidFill>
                  <a:schemeClr val="bg1"/>
                </a:solidFill>
                <a:latin typeface="Carlito"/>
                <a:cs typeface="Carlito"/>
              </a:rPr>
              <a:t>100% </a:t>
            </a:r>
            <a:r>
              <a:rPr sz="1600" spc="-15" dirty="0">
                <a:solidFill>
                  <a:schemeClr val="bg1"/>
                </a:solidFill>
                <a:latin typeface="Carlito"/>
                <a:cs typeface="Carlito"/>
              </a:rPr>
              <a:t>success </a:t>
            </a:r>
            <a:r>
              <a:rPr sz="1600" spc="-40" dirty="0">
                <a:solidFill>
                  <a:schemeClr val="bg1"/>
                </a:solidFill>
                <a:latin typeface="Carlito"/>
                <a:cs typeface="Carlito"/>
              </a:rPr>
              <a:t>rate </a:t>
            </a:r>
            <a:r>
              <a:rPr sz="1600" spc="-15" dirty="0">
                <a:solidFill>
                  <a:schemeClr val="bg1"/>
                </a:solidFill>
                <a:latin typeface="Carlito"/>
                <a:cs typeface="Carlito"/>
              </a:rPr>
              <a:t>(sample </a:t>
            </a:r>
            <a:r>
              <a:rPr sz="1600" spc="-20" dirty="0">
                <a:solidFill>
                  <a:schemeClr val="bg1"/>
                </a:solidFill>
                <a:latin typeface="Carlito"/>
                <a:cs typeface="Carlito"/>
              </a:rPr>
              <a:t>sizes </a:t>
            </a:r>
            <a:r>
              <a:rPr sz="1600" spc="-5" dirty="0">
                <a:solidFill>
                  <a:schemeClr val="bg1"/>
                </a:solidFill>
                <a:latin typeface="Carlito"/>
                <a:cs typeface="Carlito"/>
              </a:rPr>
              <a:t>in </a:t>
            </a:r>
            <a:r>
              <a:rPr sz="1600" spc="-20" dirty="0">
                <a:solidFill>
                  <a:schemeClr val="bg1"/>
                </a:solidFill>
                <a:latin typeface="Carlito"/>
                <a:cs typeface="Carlito"/>
              </a:rPr>
              <a:t>parenthesis)  </a:t>
            </a:r>
            <a:r>
              <a:rPr sz="1600" spc="-10" dirty="0">
                <a:solidFill>
                  <a:schemeClr val="bg1"/>
                </a:solidFill>
                <a:latin typeface="Carlito"/>
                <a:cs typeface="Carlito"/>
              </a:rPr>
              <a:t>SSO </a:t>
            </a:r>
            <a:r>
              <a:rPr sz="1600" spc="-15" dirty="0">
                <a:solidFill>
                  <a:schemeClr val="bg1"/>
                </a:solidFill>
                <a:latin typeface="Carlito"/>
                <a:cs typeface="Carlito"/>
              </a:rPr>
              <a:t>(5) </a:t>
            </a:r>
            <a:r>
              <a:rPr sz="1600" spc="-5" dirty="0">
                <a:solidFill>
                  <a:schemeClr val="bg1"/>
                </a:solidFill>
                <a:latin typeface="Carlito"/>
                <a:cs typeface="Carlito"/>
              </a:rPr>
              <a:t>has </a:t>
            </a:r>
            <a:r>
              <a:rPr sz="1600" spc="-20" dirty="0">
                <a:solidFill>
                  <a:schemeClr val="bg1"/>
                </a:solidFill>
                <a:latin typeface="Carlito"/>
                <a:cs typeface="Carlito"/>
              </a:rPr>
              <a:t>100% </a:t>
            </a:r>
            <a:r>
              <a:rPr sz="1600" spc="-10" dirty="0">
                <a:solidFill>
                  <a:schemeClr val="bg1"/>
                </a:solidFill>
                <a:latin typeface="Carlito"/>
                <a:cs typeface="Carlito"/>
              </a:rPr>
              <a:t>success</a:t>
            </a:r>
            <a:r>
              <a:rPr sz="1600" spc="45" dirty="0">
                <a:solidFill>
                  <a:schemeClr val="bg1"/>
                </a:solidFill>
                <a:latin typeface="Carlito"/>
                <a:cs typeface="Carlito"/>
              </a:rPr>
              <a:t> </a:t>
            </a:r>
            <a:r>
              <a:rPr sz="1600" spc="-40" dirty="0">
                <a:solidFill>
                  <a:schemeClr val="bg1"/>
                </a:solidFill>
                <a:latin typeface="Carlito"/>
                <a:cs typeface="Carlito"/>
              </a:rPr>
              <a:t>rate</a:t>
            </a:r>
            <a:endParaRPr sz="1600" dirty="0">
              <a:solidFill>
                <a:schemeClr val="bg1"/>
              </a:solidFill>
              <a:latin typeface="Carlito"/>
              <a:cs typeface="Carlito"/>
            </a:endParaRPr>
          </a:p>
          <a:p>
            <a:pPr marL="12700" algn="ctr">
              <a:lnSpc>
                <a:spcPct val="100000"/>
              </a:lnSpc>
              <a:spcBef>
                <a:spcPts val="250"/>
              </a:spcBef>
            </a:pPr>
            <a:r>
              <a:rPr sz="1600" spc="-25" dirty="0">
                <a:solidFill>
                  <a:schemeClr val="bg1"/>
                </a:solidFill>
                <a:latin typeface="Carlito"/>
                <a:cs typeface="Carlito"/>
              </a:rPr>
              <a:t>VLEO </a:t>
            </a:r>
            <a:r>
              <a:rPr sz="1600" spc="-20" dirty="0">
                <a:solidFill>
                  <a:schemeClr val="bg1"/>
                </a:solidFill>
                <a:latin typeface="Carlito"/>
                <a:cs typeface="Carlito"/>
              </a:rPr>
              <a:t>(14) </a:t>
            </a:r>
            <a:r>
              <a:rPr sz="1600" spc="-5" dirty="0">
                <a:solidFill>
                  <a:schemeClr val="bg1"/>
                </a:solidFill>
                <a:latin typeface="Carlito"/>
                <a:cs typeface="Carlito"/>
              </a:rPr>
              <a:t>has </a:t>
            </a:r>
            <a:r>
              <a:rPr sz="1600" spc="-20" dirty="0">
                <a:solidFill>
                  <a:schemeClr val="bg1"/>
                </a:solidFill>
                <a:latin typeface="Carlito"/>
                <a:cs typeface="Carlito"/>
              </a:rPr>
              <a:t>decent </a:t>
            </a:r>
            <a:r>
              <a:rPr sz="1600" spc="-15" dirty="0">
                <a:solidFill>
                  <a:schemeClr val="bg1"/>
                </a:solidFill>
                <a:latin typeface="Carlito"/>
                <a:cs typeface="Carlito"/>
              </a:rPr>
              <a:t>success </a:t>
            </a:r>
            <a:r>
              <a:rPr sz="1600" spc="-40" dirty="0">
                <a:solidFill>
                  <a:schemeClr val="bg1"/>
                </a:solidFill>
                <a:latin typeface="Carlito"/>
                <a:cs typeface="Carlito"/>
              </a:rPr>
              <a:t>rate </a:t>
            </a:r>
            <a:r>
              <a:rPr sz="1600" spc="-5" dirty="0">
                <a:solidFill>
                  <a:schemeClr val="bg1"/>
                </a:solidFill>
                <a:latin typeface="Carlito"/>
                <a:cs typeface="Carlito"/>
              </a:rPr>
              <a:t>and</a:t>
            </a:r>
            <a:r>
              <a:rPr sz="1600" spc="150" dirty="0">
                <a:solidFill>
                  <a:schemeClr val="bg1"/>
                </a:solidFill>
                <a:latin typeface="Carlito"/>
                <a:cs typeface="Carlito"/>
              </a:rPr>
              <a:t> </a:t>
            </a:r>
            <a:r>
              <a:rPr sz="1600" spc="-25" dirty="0">
                <a:solidFill>
                  <a:schemeClr val="bg1"/>
                </a:solidFill>
                <a:latin typeface="Carlito"/>
                <a:cs typeface="Carlito"/>
              </a:rPr>
              <a:t>attempts</a:t>
            </a:r>
            <a:endParaRPr sz="1600" dirty="0">
              <a:solidFill>
                <a:schemeClr val="bg1"/>
              </a:solidFill>
              <a:latin typeface="Carlito"/>
              <a:cs typeface="Carlito"/>
            </a:endParaRPr>
          </a:p>
          <a:p>
            <a:pPr marL="12700" algn="ctr">
              <a:lnSpc>
                <a:spcPct val="100000"/>
              </a:lnSpc>
              <a:spcBef>
                <a:spcPts val="395"/>
              </a:spcBef>
            </a:pPr>
            <a:r>
              <a:rPr sz="1600" spc="-5" dirty="0">
                <a:solidFill>
                  <a:schemeClr val="bg1"/>
                </a:solidFill>
                <a:latin typeface="Carlito"/>
                <a:cs typeface="Carlito"/>
              </a:rPr>
              <a:t>SO </a:t>
            </a:r>
            <a:r>
              <a:rPr sz="1600" spc="-15" dirty="0">
                <a:solidFill>
                  <a:schemeClr val="bg1"/>
                </a:solidFill>
                <a:latin typeface="Carlito"/>
                <a:cs typeface="Carlito"/>
              </a:rPr>
              <a:t>(1) </a:t>
            </a:r>
            <a:r>
              <a:rPr sz="1600" spc="-5" dirty="0">
                <a:solidFill>
                  <a:schemeClr val="bg1"/>
                </a:solidFill>
                <a:latin typeface="Carlito"/>
                <a:cs typeface="Carlito"/>
              </a:rPr>
              <a:t>has </a:t>
            </a:r>
            <a:r>
              <a:rPr sz="1600" spc="-15" dirty="0">
                <a:solidFill>
                  <a:schemeClr val="bg1"/>
                </a:solidFill>
                <a:latin typeface="Carlito"/>
                <a:cs typeface="Carlito"/>
              </a:rPr>
              <a:t>0% success</a:t>
            </a:r>
            <a:r>
              <a:rPr sz="1600" spc="85" dirty="0">
                <a:solidFill>
                  <a:schemeClr val="bg1"/>
                </a:solidFill>
                <a:latin typeface="Carlito"/>
                <a:cs typeface="Carlito"/>
              </a:rPr>
              <a:t> </a:t>
            </a:r>
            <a:r>
              <a:rPr sz="1600" spc="-40" dirty="0">
                <a:solidFill>
                  <a:schemeClr val="bg1"/>
                </a:solidFill>
                <a:latin typeface="Carlito"/>
                <a:cs typeface="Carlito"/>
              </a:rPr>
              <a:t>rate</a:t>
            </a:r>
            <a:endParaRPr sz="1600" dirty="0">
              <a:solidFill>
                <a:schemeClr val="bg1"/>
              </a:solidFill>
              <a:latin typeface="Carlito"/>
              <a:cs typeface="Carlito"/>
            </a:endParaRPr>
          </a:p>
          <a:p>
            <a:pPr marL="12700" algn="ctr">
              <a:lnSpc>
                <a:spcPct val="100000"/>
              </a:lnSpc>
              <a:spcBef>
                <a:spcPts val="565"/>
              </a:spcBef>
            </a:pPr>
            <a:r>
              <a:rPr sz="1600" spc="-40" dirty="0">
                <a:solidFill>
                  <a:schemeClr val="bg1"/>
                </a:solidFill>
                <a:latin typeface="Carlito"/>
                <a:cs typeface="Carlito"/>
              </a:rPr>
              <a:t>GTO </a:t>
            </a:r>
            <a:r>
              <a:rPr sz="1600" spc="-20" dirty="0">
                <a:solidFill>
                  <a:schemeClr val="bg1"/>
                </a:solidFill>
                <a:latin typeface="Carlito"/>
                <a:cs typeface="Carlito"/>
              </a:rPr>
              <a:t>(27) </a:t>
            </a:r>
            <a:r>
              <a:rPr sz="1600" spc="-5" dirty="0">
                <a:solidFill>
                  <a:schemeClr val="bg1"/>
                </a:solidFill>
                <a:latin typeface="Carlito"/>
                <a:cs typeface="Carlito"/>
              </a:rPr>
              <a:t>has the </a:t>
            </a:r>
            <a:r>
              <a:rPr sz="1600" spc="-20" dirty="0">
                <a:solidFill>
                  <a:schemeClr val="bg1"/>
                </a:solidFill>
                <a:latin typeface="Carlito"/>
                <a:cs typeface="Carlito"/>
              </a:rPr>
              <a:t>around 50% </a:t>
            </a:r>
            <a:r>
              <a:rPr sz="1600" spc="-15" dirty="0">
                <a:solidFill>
                  <a:schemeClr val="bg1"/>
                </a:solidFill>
                <a:latin typeface="Carlito"/>
                <a:cs typeface="Carlito"/>
              </a:rPr>
              <a:t>success </a:t>
            </a:r>
            <a:r>
              <a:rPr sz="1600" spc="-40" dirty="0">
                <a:solidFill>
                  <a:schemeClr val="bg1"/>
                </a:solidFill>
                <a:latin typeface="Carlito"/>
                <a:cs typeface="Carlito"/>
              </a:rPr>
              <a:t>rate </a:t>
            </a:r>
            <a:r>
              <a:rPr sz="1600" spc="-15" dirty="0">
                <a:solidFill>
                  <a:schemeClr val="bg1"/>
                </a:solidFill>
                <a:latin typeface="Carlito"/>
                <a:cs typeface="Carlito"/>
              </a:rPr>
              <a:t>but </a:t>
            </a:r>
            <a:r>
              <a:rPr sz="1600" spc="-20" dirty="0">
                <a:solidFill>
                  <a:schemeClr val="bg1"/>
                </a:solidFill>
                <a:latin typeface="Carlito"/>
                <a:cs typeface="Carlito"/>
              </a:rPr>
              <a:t>largest</a:t>
            </a:r>
            <a:r>
              <a:rPr sz="1600" spc="225" dirty="0">
                <a:solidFill>
                  <a:schemeClr val="bg1"/>
                </a:solidFill>
                <a:latin typeface="Carlito"/>
                <a:cs typeface="Carlito"/>
              </a:rPr>
              <a:t> </a:t>
            </a:r>
            <a:r>
              <a:rPr sz="1600" spc="-5" dirty="0">
                <a:solidFill>
                  <a:schemeClr val="bg1"/>
                </a:solidFill>
                <a:latin typeface="Carlito"/>
                <a:cs typeface="Carlito"/>
              </a:rPr>
              <a:t>sample</a:t>
            </a:r>
            <a:endParaRPr sz="1600" dirty="0">
              <a:solidFill>
                <a:schemeClr val="bg1"/>
              </a:solidFill>
              <a:latin typeface="Carlito"/>
              <a:cs typeface="Carlito"/>
            </a:endParaRPr>
          </a:p>
        </p:txBody>
      </p:sp>
      <p:sp>
        <p:nvSpPr>
          <p:cNvPr id="7" name="object 7">
            <a:extLst>
              <a:ext uri="{FF2B5EF4-FFF2-40B4-BE49-F238E27FC236}">
                <a16:creationId xmlns:a16="http://schemas.microsoft.com/office/drawing/2014/main" id="{D76BE795-0DB8-FACF-8163-EB3A484B2D87}"/>
              </a:ext>
            </a:extLst>
          </p:cNvPr>
          <p:cNvSpPr/>
          <p:nvPr/>
        </p:nvSpPr>
        <p:spPr>
          <a:xfrm>
            <a:off x="2073078" y="1630425"/>
            <a:ext cx="5430011" cy="3514344"/>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617989FB-F0D0-D2D2-D348-C71F9D3C080F}"/>
              </a:ext>
            </a:extLst>
          </p:cNvPr>
          <p:cNvSpPr txBox="1"/>
          <p:nvPr/>
        </p:nvSpPr>
        <p:spPr>
          <a:xfrm>
            <a:off x="7939602" y="2136208"/>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dirty="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id="{DC00D907-A9F4-FF83-843F-E0280C9F2DA1}"/>
              </a:ext>
            </a:extLst>
          </p:cNvPr>
          <p:cNvGrpSpPr/>
          <p:nvPr/>
        </p:nvGrpSpPr>
        <p:grpSpPr>
          <a:xfrm>
            <a:off x="0" y="5431349"/>
            <a:ext cx="12188825" cy="1426652"/>
            <a:chOff x="0" y="4914901"/>
            <a:chExt cx="12188825" cy="1943100"/>
          </a:xfrm>
          <a:solidFill>
            <a:schemeClr val="tx2">
              <a:lumMod val="75000"/>
            </a:schemeClr>
          </a:solidFill>
        </p:grpSpPr>
        <p:sp>
          <p:nvSpPr>
            <p:cNvPr id="10" name="object 3">
              <a:extLst>
                <a:ext uri="{FF2B5EF4-FFF2-40B4-BE49-F238E27FC236}">
                  <a16:creationId xmlns:a16="http://schemas.microsoft.com/office/drawing/2014/main" id="{4599281C-3875-707A-45E8-2181FB35C2E4}"/>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11" name="object 4">
              <a:extLst>
                <a:ext uri="{FF2B5EF4-FFF2-40B4-BE49-F238E27FC236}">
                  <a16:creationId xmlns:a16="http://schemas.microsoft.com/office/drawing/2014/main" id="{35388BFB-55A2-4E51-BAAA-EE6355E90FB4}"/>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Flight Number vs. Orbit Type</a:t>
            </a:r>
          </a:p>
        </p:txBody>
      </p:sp>
      <p:sp>
        <p:nvSpPr>
          <p:cNvPr id="6" name="object 6">
            <a:extLst>
              <a:ext uri="{FF2B5EF4-FFF2-40B4-BE49-F238E27FC236}">
                <a16:creationId xmlns:a16="http://schemas.microsoft.com/office/drawing/2014/main" id="{452AD5F6-050A-B312-EEC4-AC9600AE6C31}"/>
              </a:ext>
            </a:extLst>
          </p:cNvPr>
          <p:cNvSpPr txBox="1"/>
          <p:nvPr/>
        </p:nvSpPr>
        <p:spPr>
          <a:xfrm>
            <a:off x="734028" y="5503224"/>
            <a:ext cx="9113003" cy="1204561"/>
          </a:xfrm>
          <a:prstGeom prst="rect">
            <a:avLst/>
          </a:prstGeom>
        </p:spPr>
        <p:txBody>
          <a:bodyPr vert="horz" wrap="square" lIns="0" tIns="12700" rIns="0" bIns="0" rtlCol="0">
            <a:spAutoFit/>
          </a:bodyPr>
          <a:lstStyle/>
          <a:p>
            <a:pPr marL="12700" marR="3951604">
              <a:lnSpc>
                <a:spcPct val="121200"/>
              </a:lnSpc>
              <a:spcBef>
                <a:spcPts val="100"/>
              </a:spcBef>
            </a:pPr>
            <a:r>
              <a:rPr sz="1600" spc="-15" dirty="0">
                <a:solidFill>
                  <a:schemeClr val="bg1"/>
                </a:solidFill>
                <a:latin typeface="Carlito"/>
                <a:cs typeface="Carlito"/>
              </a:rPr>
              <a:t>Launch Orbit </a:t>
            </a:r>
            <a:r>
              <a:rPr sz="1600" spc="-25" dirty="0">
                <a:solidFill>
                  <a:schemeClr val="bg1"/>
                </a:solidFill>
                <a:latin typeface="Carlito"/>
                <a:cs typeface="Carlito"/>
              </a:rPr>
              <a:t>preferences </a:t>
            </a:r>
            <a:r>
              <a:rPr sz="1600" spc="-5" dirty="0">
                <a:solidFill>
                  <a:schemeClr val="bg1"/>
                </a:solidFill>
                <a:latin typeface="Carlito"/>
                <a:cs typeface="Carlito"/>
              </a:rPr>
              <a:t>changed </a:t>
            </a:r>
            <a:r>
              <a:rPr sz="1600" spc="-20" dirty="0">
                <a:solidFill>
                  <a:schemeClr val="bg1"/>
                </a:solidFill>
                <a:latin typeface="Carlito"/>
                <a:cs typeface="Carlito"/>
              </a:rPr>
              <a:t>over </a:t>
            </a:r>
            <a:r>
              <a:rPr sz="1600" spc="-10" dirty="0">
                <a:solidFill>
                  <a:schemeClr val="bg1"/>
                </a:solidFill>
                <a:latin typeface="Carlito"/>
                <a:cs typeface="Carlito"/>
              </a:rPr>
              <a:t>Flight </a:t>
            </a:r>
            <a:r>
              <a:rPr sz="1600" spc="-50" dirty="0">
                <a:solidFill>
                  <a:schemeClr val="bg1"/>
                </a:solidFill>
                <a:latin typeface="Carlito"/>
                <a:cs typeface="Carlito"/>
              </a:rPr>
              <a:t>Number.</a:t>
            </a:r>
            <a:endParaRPr lang="en-US" sz="1600" spc="-50" dirty="0">
              <a:solidFill>
                <a:schemeClr val="bg1"/>
              </a:solidFill>
              <a:latin typeface="Carlito"/>
              <a:cs typeface="Carlito"/>
            </a:endParaRPr>
          </a:p>
          <a:p>
            <a:pPr marL="12700" marR="3951604">
              <a:lnSpc>
                <a:spcPct val="121200"/>
              </a:lnSpc>
              <a:spcBef>
                <a:spcPts val="100"/>
              </a:spcBef>
            </a:pPr>
            <a:r>
              <a:rPr sz="1600" spc="-15" dirty="0">
                <a:solidFill>
                  <a:schemeClr val="bg1"/>
                </a:solidFill>
                <a:latin typeface="Carlito"/>
                <a:cs typeface="Carlito"/>
              </a:rPr>
              <a:t>Launch </a:t>
            </a:r>
            <a:r>
              <a:rPr sz="1600" spc="-25" dirty="0">
                <a:solidFill>
                  <a:schemeClr val="bg1"/>
                </a:solidFill>
                <a:latin typeface="Carlito"/>
                <a:cs typeface="Carlito"/>
              </a:rPr>
              <a:t>Outcome </a:t>
            </a:r>
            <a:r>
              <a:rPr sz="1600" spc="-15" dirty="0">
                <a:solidFill>
                  <a:schemeClr val="bg1"/>
                </a:solidFill>
                <a:latin typeface="Carlito"/>
                <a:cs typeface="Carlito"/>
              </a:rPr>
              <a:t>seems to </a:t>
            </a:r>
            <a:r>
              <a:rPr sz="1600" spc="-25" dirty="0">
                <a:solidFill>
                  <a:schemeClr val="bg1"/>
                </a:solidFill>
                <a:latin typeface="Carlito"/>
                <a:cs typeface="Carlito"/>
              </a:rPr>
              <a:t>correlate </a:t>
            </a:r>
            <a:r>
              <a:rPr sz="1600" spc="-5" dirty="0">
                <a:solidFill>
                  <a:schemeClr val="bg1"/>
                </a:solidFill>
                <a:latin typeface="Carlito"/>
                <a:cs typeface="Carlito"/>
              </a:rPr>
              <a:t>with this</a:t>
            </a:r>
            <a:r>
              <a:rPr sz="1600" spc="120" dirty="0">
                <a:solidFill>
                  <a:schemeClr val="bg1"/>
                </a:solidFill>
                <a:latin typeface="Carlito"/>
                <a:cs typeface="Carlito"/>
              </a:rPr>
              <a:t> </a:t>
            </a:r>
            <a:r>
              <a:rPr sz="1600" spc="-25" dirty="0">
                <a:solidFill>
                  <a:schemeClr val="bg1"/>
                </a:solidFill>
                <a:latin typeface="Carlito"/>
                <a:cs typeface="Carlito"/>
              </a:rPr>
              <a:t>preference.</a:t>
            </a:r>
            <a:endParaRPr sz="1600" dirty="0">
              <a:solidFill>
                <a:schemeClr val="bg1"/>
              </a:solidFill>
              <a:latin typeface="Carlito"/>
              <a:cs typeface="Carlito"/>
            </a:endParaRPr>
          </a:p>
          <a:p>
            <a:pPr marL="12700" marR="5080">
              <a:lnSpc>
                <a:spcPts val="2330"/>
              </a:lnSpc>
              <a:spcBef>
                <a:spcPts val="135"/>
              </a:spcBef>
            </a:pPr>
            <a:r>
              <a:rPr sz="1600" spc="-15" dirty="0">
                <a:solidFill>
                  <a:schemeClr val="bg1"/>
                </a:solidFill>
                <a:latin typeface="Carlito"/>
                <a:cs typeface="Carlito"/>
              </a:rPr>
              <a:t>SpaceX </a:t>
            </a:r>
            <a:r>
              <a:rPr sz="1600" spc="-20" dirty="0">
                <a:solidFill>
                  <a:schemeClr val="bg1"/>
                </a:solidFill>
                <a:latin typeface="Carlito"/>
                <a:cs typeface="Carlito"/>
              </a:rPr>
              <a:t>started </a:t>
            </a:r>
            <a:r>
              <a:rPr sz="1600" spc="-5" dirty="0">
                <a:solidFill>
                  <a:schemeClr val="bg1"/>
                </a:solidFill>
                <a:latin typeface="Carlito"/>
                <a:cs typeface="Carlito"/>
              </a:rPr>
              <a:t>with </a:t>
            </a:r>
            <a:r>
              <a:rPr sz="1600" spc="-25" dirty="0">
                <a:solidFill>
                  <a:schemeClr val="bg1"/>
                </a:solidFill>
                <a:latin typeface="Carlito"/>
                <a:cs typeface="Carlito"/>
              </a:rPr>
              <a:t>LEO </a:t>
            </a:r>
            <a:r>
              <a:rPr sz="1600" spc="-5" dirty="0">
                <a:solidFill>
                  <a:schemeClr val="bg1"/>
                </a:solidFill>
                <a:latin typeface="Carlito"/>
                <a:cs typeface="Carlito"/>
              </a:rPr>
              <a:t>orbits which </a:t>
            </a:r>
            <a:r>
              <a:rPr sz="1600" spc="-20" dirty="0">
                <a:solidFill>
                  <a:schemeClr val="bg1"/>
                </a:solidFill>
                <a:latin typeface="Carlito"/>
                <a:cs typeface="Carlito"/>
              </a:rPr>
              <a:t>saw </a:t>
            </a:r>
            <a:r>
              <a:rPr sz="1600" spc="-25" dirty="0">
                <a:solidFill>
                  <a:schemeClr val="bg1"/>
                </a:solidFill>
                <a:latin typeface="Carlito"/>
                <a:cs typeface="Carlito"/>
              </a:rPr>
              <a:t>moderate </a:t>
            </a:r>
            <a:r>
              <a:rPr sz="1600" spc="-15" dirty="0">
                <a:solidFill>
                  <a:schemeClr val="bg1"/>
                </a:solidFill>
                <a:latin typeface="Carlito"/>
                <a:cs typeface="Carlito"/>
              </a:rPr>
              <a:t>success </a:t>
            </a:r>
            <a:r>
              <a:rPr sz="1600" spc="-25" dirty="0">
                <a:solidFill>
                  <a:schemeClr val="bg1"/>
                </a:solidFill>
                <a:latin typeface="Carlito"/>
                <a:cs typeface="Carlito"/>
              </a:rPr>
              <a:t>LEO </a:t>
            </a:r>
            <a:r>
              <a:rPr sz="1600" spc="-5" dirty="0">
                <a:solidFill>
                  <a:schemeClr val="bg1"/>
                </a:solidFill>
                <a:latin typeface="Carlito"/>
                <a:cs typeface="Carlito"/>
              </a:rPr>
              <a:t>and </a:t>
            </a:r>
            <a:r>
              <a:rPr sz="1600" spc="-25" dirty="0">
                <a:solidFill>
                  <a:schemeClr val="bg1"/>
                </a:solidFill>
                <a:latin typeface="Carlito"/>
                <a:cs typeface="Carlito"/>
              </a:rPr>
              <a:t>returned </a:t>
            </a:r>
            <a:r>
              <a:rPr sz="1600" spc="-15" dirty="0">
                <a:solidFill>
                  <a:schemeClr val="bg1"/>
                </a:solidFill>
                <a:latin typeface="Carlito"/>
                <a:cs typeface="Carlito"/>
              </a:rPr>
              <a:t>to </a:t>
            </a:r>
            <a:r>
              <a:rPr sz="1600" spc="-25" dirty="0">
                <a:solidFill>
                  <a:schemeClr val="bg1"/>
                </a:solidFill>
                <a:latin typeface="Carlito"/>
                <a:cs typeface="Carlito"/>
              </a:rPr>
              <a:t>VLEO </a:t>
            </a:r>
            <a:r>
              <a:rPr sz="1600" dirty="0">
                <a:solidFill>
                  <a:schemeClr val="bg1"/>
                </a:solidFill>
                <a:latin typeface="Carlito"/>
                <a:cs typeface="Carlito"/>
              </a:rPr>
              <a:t>in </a:t>
            </a:r>
            <a:r>
              <a:rPr sz="1600" spc="-25" dirty="0">
                <a:solidFill>
                  <a:schemeClr val="bg1"/>
                </a:solidFill>
                <a:latin typeface="Carlito"/>
                <a:cs typeface="Carlito"/>
              </a:rPr>
              <a:t>recent </a:t>
            </a:r>
            <a:r>
              <a:rPr sz="1600" spc="-5" dirty="0">
                <a:solidFill>
                  <a:schemeClr val="bg1"/>
                </a:solidFill>
                <a:latin typeface="Carlito"/>
                <a:cs typeface="Carlito"/>
              </a:rPr>
              <a:t>launches  </a:t>
            </a:r>
            <a:r>
              <a:rPr sz="1600" spc="-15" dirty="0">
                <a:solidFill>
                  <a:schemeClr val="bg1"/>
                </a:solidFill>
                <a:latin typeface="Carlito"/>
                <a:cs typeface="Carlito"/>
              </a:rPr>
              <a:t>SpaceX </a:t>
            </a:r>
            <a:r>
              <a:rPr sz="1600" spc="-20" dirty="0">
                <a:solidFill>
                  <a:schemeClr val="bg1"/>
                </a:solidFill>
                <a:latin typeface="Carlito"/>
                <a:cs typeface="Carlito"/>
              </a:rPr>
              <a:t>appears </a:t>
            </a:r>
            <a:r>
              <a:rPr sz="1600" spc="-15" dirty="0">
                <a:solidFill>
                  <a:schemeClr val="bg1"/>
                </a:solidFill>
                <a:latin typeface="Carlito"/>
                <a:cs typeface="Carlito"/>
              </a:rPr>
              <a:t>to </a:t>
            </a:r>
            <a:r>
              <a:rPr sz="1600" spc="-25" dirty="0">
                <a:solidFill>
                  <a:schemeClr val="bg1"/>
                </a:solidFill>
                <a:latin typeface="Carlito"/>
                <a:cs typeface="Carlito"/>
              </a:rPr>
              <a:t>perform better </a:t>
            </a:r>
            <a:r>
              <a:rPr sz="1600" dirty="0">
                <a:solidFill>
                  <a:schemeClr val="bg1"/>
                </a:solidFill>
                <a:latin typeface="Carlito"/>
                <a:cs typeface="Carlito"/>
              </a:rPr>
              <a:t>in </a:t>
            </a:r>
            <a:r>
              <a:rPr sz="1600" spc="-20" dirty="0">
                <a:solidFill>
                  <a:schemeClr val="bg1"/>
                </a:solidFill>
                <a:latin typeface="Carlito"/>
                <a:cs typeface="Carlito"/>
              </a:rPr>
              <a:t>lower </a:t>
            </a:r>
            <a:r>
              <a:rPr sz="1600" spc="-5" dirty="0">
                <a:solidFill>
                  <a:schemeClr val="bg1"/>
                </a:solidFill>
                <a:latin typeface="Carlito"/>
                <a:cs typeface="Carlito"/>
              </a:rPr>
              <a:t>orbits or </a:t>
            </a:r>
            <a:r>
              <a:rPr sz="1600" spc="-20" dirty="0">
                <a:solidFill>
                  <a:schemeClr val="bg1"/>
                </a:solidFill>
                <a:latin typeface="Carlito"/>
                <a:cs typeface="Carlito"/>
              </a:rPr>
              <a:t>Sun-synchronous</a:t>
            </a:r>
            <a:r>
              <a:rPr sz="1600" spc="275" dirty="0">
                <a:solidFill>
                  <a:schemeClr val="bg1"/>
                </a:solidFill>
                <a:latin typeface="Carlito"/>
                <a:cs typeface="Carlito"/>
              </a:rPr>
              <a:t> </a:t>
            </a:r>
            <a:r>
              <a:rPr sz="1600" spc="-5" dirty="0">
                <a:solidFill>
                  <a:schemeClr val="bg1"/>
                </a:solidFill>
                <a:latin typeface="Carlito"/>
                <a:cs typeface="Carlito"/>
              </a:rPr>
              <a:t>orbits</a:t>
            </a:r>
            <a:endParaRPr sz="1600" dirty="0">
              <a:solidFill>
                <a:schemeClr val="bg1"/>
              </a:solidFill>
              <a:latin typeface="Carlito"/>
              <a:cs typeface="Carlito"/>
            </a:endParaRPr>
          </a:p>
        </p:txBody>
      </p:sp>
      <p:sp>
        <p:nvSpPr>
          <p:cNvPr id="7" name="object 7">
            <a:extLst>
              <a:ext uri="{FF2B5EF4-FFF2-40B4-BE49-F238E27FC236}">
                <a16:creationId xmlns:a16="http://schemas.microsoft.com/office/drawing/2014/main" id="{8ED40AAC-D3FC-D44C-8AB0-733D83A58499}"/>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F30CA25A-EC15-188C-B74A-C90EA04D4872}"/>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id="{B8D183AE-A967-E3E3-A170-D29E6052BB79}"/>
              </a:ext>
            </a:extLst>
          </p:cNvPr>
          <p:cNvGrpSpPr/>
          <p:nvPr/>
        </p:nvGrpSpPr>
        <p:grpSpPr>
          <a:xfrm>
            <a:off x="0" y="5431349"/>
            <a:ext cx="12188825" cy="1426652"/>
            <a:chOff x="0" y="4914901"/>
            <a:chExt cx="12188825" cy="1943100"/>
          </a:xfrm>
          <a:solidFill>
            <a:schemeClr val="tx2">
              <a:lumMod val="75000"/>
            </a:schemeClr>
          </a:solidFill>
        </p:grpSpPr>
        <p:sp>
          <p:nvSpPr>
            <p:cNvPr id="10" name="object 3">
              <a:extLst>
                <a:ext uri="{FF2B5EF4-FFF2-40B4-BE49-F238E27FC236}">
                  <a16:creationId xmlns:a16="http://schemas.microsoft.com/office/drawing/2014/main" id="{20949B5C-5436-2546-4EAE-A0CA85758A91}"/>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11" name="object 4">
              <a:extLst>
                <a:ext uri="{FF2B5EF4-FFF2-40B4-BE49-F238E27FC236}">
                  <a16:creationId xmlns:a16="http://schemas.microsoft.com/office/drawing/2014/main" id="{9AF83811-4CB6-BE35-E656-FC6F886CC297}"/>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Payload vs. Orbit Type</a:t>
            </a:r>
          </a:p>
        </p:txBody>
      </p:sp>
      <p:sp>
        <p:nvSpPr>
          <p:cNvPr id="6" name="object 6">
            <a:extLst>
              <a:ext uri="{FF2B5EF4-FFF2-40B4-BE49-F238E27FC236}">
                <a16:creationId xmlns:a16="http://schemas.microsoft.com/office/drawing/2014/main" id="{E344D95E-955C-959C-3B94-4DF7C73AF592}"/>
              </a:ext>
            </a:extLst>
          </p:cNvPr>
          <p:cNvSpPr txBox="1"/>
          <p:nvPr/>
        </p:nvSpPr>
        <p:spPr>
          <a:xfrm>
            <a:off x="569897" y="5600450"/>
            <a:ext cx="7989570" cy="909955"/>
          </a:xfrm>
          <a:prstGeom prst="rect">
            <a:avLst/>
          </a:prstGeom>
        </p:spPr>
        <p:txBody>
          <a:bodyPr vert="horz" wrap="square" lIns="0" tIns="62865" rIns="0" bIns="0" rtlCol="0">
            <a:spAutoFit/>
          </a:bodyPr>
          <a:lstStyle/>
          <a:p>
            <a:pPr marL="12700">
              <a:lnSpc>
                <a:spcPct val="100000"/>
              </a:lnSpc>
              <a:spcBef>
                <a:spcPts val="495"/>
              </a:spcBef>
            </a:pPr>
            <a:r>
              <a:rPr sz="1600" spc="-25" dirty="0">
                <a:solidFill>
                  <a:schemeClr val="bg1"/>
                </a:solidFill>
                <a:latin typeface="Carlito"/>
                <a:cs typeface="Carlito"/>
              </a:rPr>
              <a:t>Payload </a:t>
            </a:r>
            <a:r>
              <a:rPr sz="1600" spc="-5" dirty="0">
                <a:solidFill>
                  <a:schemeClr val="bg1"/>
                </a:solidFill>
                <a:latin typeface="Carlito"/>
                <a:cs typeface="Carlito"/>
              </a:rPr>
              <a:t>mass </a:t>
            </a:r>
            <a:r>
              <a:rPr sz="1600" spc="-20" dirty="0">
                <a:solidFill>
                  <a:schemeClr val="bg1"/>
                </a:solidFill>
                <a:latin typeface="Carlito"/>
                <a:cs typeface="Carlito"/>
              </a:rPr>
              <a:t>seems </a:t>
            </a:r>
            <a:r>
              <a:rPr sz="1600" spc="-15" dirty="0">
                <a:solidFill>
                  <a:schemeClr val="bg1"/>
                </a:solidFill>
                <a:latin typeface="Carlito"/>
                <a:cs typeface="Carlito"/>
              </a:rPr>
              <a:t>to </a:t>
            </a:r>
            <a:r>
              <a:rPr sz="1600" spc="-25" dirty="0">
                <a:solidFill>
                  <a:schemeClr val="bg1"/>
                </a:solidFill>
                <a:latin typeface="Carlito"/>
                <a:cs typeface="Carlito"/>
              </a:rPr>
              <a:t>correlate </a:t>
            </a:r>
            <a:r>
              <a:rPr sz="1600" spc="-5" dirty="0">
                <a:solidFill>
                  <a:schemeClr val="bg1"/>
                </a:solidFill>
                <a:latin typeface="Carlito"/>
                <a:cs typeface="Carlito"/>
              </a:rPr>
              <a:t>with</a:t>
            </a:r>
            <a:r>
              <a:rPr sz="1600" spc="40" dirty="0">
                <a:solidFill>
                  <a:schemeClr val="bg1"/>
                </a:solidFill>
                <a:latin typeface="Carlito"/>
                <a:cs typeface="Carlito"/>
              </a:rPr>
              <a:t> </a:t>
            </a:r>
            <a:r>
              <a:rPr sz="1600" spc="-15" dirty="0">
                <a:solidFill>
                  <a:schemeClr val="bg1"/>
                </a:solidFill>
                <a:latin typeface="Carlito"/>
                <a:cs typeface="Carlito"/>
              </a:rPr>
              <a:t>orbit</a:t>
            </a:r>
            <a:endParaRPr sz="1600" dirty="0">
              <a:solidFill>
                <a:schemeClr val="bg1"/>
              </a:solidFill>
              <a:latin typeface="Carlito"/>
              <a:cs typeface="Carlito"/>
            </a:endParaRPr>
          </a:p>
          <a:p>
            <a:pPr marL="12700">
              <a:lnSpc>
                <a:spcPct val="100000"/>
              </a:lnSpc>
              <a:spcBef>
                <a:spcPts val="395"/>
              </a:spcBef>
            </a:pPr>
            <a:r>
              <a:rPr sz="1600" spc="-25" dirty="0">
                <a:solidFill>
                  <a:schemeClr val="bg1"/>
                </a:solidFill>
                <a:latin typeface="Carlito"/>
                <a:cs typeface="Carlito"/>
              </a:rPr>
              <a:t>LEO </a:t>
            </a:r>
            <a:r>
              <a:rPr sz="1600" spc="-5" dirty="0">
                <a:solidFill>
                  <a:schemeClr val="bg1"/>
                </a:solidFill>
                <a:latin typeface="Carlito"/>
                <a:cs typeface="Carlito"/>
              </a:rPr>
              <a:t>and </a:t>
            </a:r>
            <a:r>
              <a:rPr sz="1600" spc="-15" dirty="0">
                <a:solidFill>
                  <a:schemeClr val="bg1"/>
                </a:solidFill>
                <a:latin typeface="Carlito"/>
                <a:cs typeface="Carlito"/>
              </a:rPr>
              <a:t>SSO seem to </a:t>
            </a:r>
            <a:r>
              <a:rPr sz="1600" spc="-25" dirty="0">
                <a:solidFill>
                  <a:schemeClr val="bg1"/>
                </a:solidFill>
                <a:latin typeface="Carlito"/>
                <a:cs typeface="Carlito"/>
              </a:rPr>
              <a:t>have </a:t>
            </a:r>
            <a:r>
              <a:rPr sz="1600" spc="-20" dirty="0">
                <a:solidFill>
                  <a:schemeClr val="bg1"/>
                </a:solidFill>
                <a:latin typeface="Carlito"/>
                <a:cs typeface="Carlito"/>
              </a:rPr>
              <a:t>relatively low payload</a:t>
            </a:r>
            <a:r>
              <a:rPr sz="1600" spc="135" dirty="0">
                <a:solidFill>
                  <a:schemeClr val="bg1"/>
                </a:solidFill>
                <a:latin typeface="Carlito"/>
                <a:cs typeface="Carlito"/>
              </a:rPr>
              <a:t> </a:t>
            </a:r>
            <a:r>
              <a:rPr sz="1600" spc="-5" dirty="0">
                <a:solidFill>
                  <a:schemeClr val="bg1"/>
                </a:solidFill>
                <a:latin typeface="Carlito"/>
                <a:cs typeface="Carlito"/>
              </a:rPr>
              <a:t>mass</a:t>
            </a:r>
            <a:endParaRPr sz="1600" dirty="0">
              <a:solidFill>
                <a:schemeClr val="bg1"/>
              </a:solidFill>
              <a:latin typeface="Carlito"/>
              <a:cs typeface="Carlito"/>
            </a:endParaRPr>
          </a:p>
          <a:p>
            <a:pPr marL="12700">
              <a:lnSpc>
                <a:spcPct val="100000"/>
              </a:lnSpc>
              <a:spcBef>
                <a:spcPts val="409"/>
              </a:spcBef>
            </a:pPr>
            <a:r>
              <a:rPr sz="1600" spc="-5" dirty="0">
                <a:solidFill>
                  <a:schemeClr val="bg1"/>
                </a:solidFill>
                <a:latin typeface="Carlito"/>
                <a:cs typeface="Carlito"/>
              </a:rPr>
              <a:t>The other </a:t>
            </a:r>
            <a:r>
              <a:rPr sz="1600" spc="-20" dirty="0">
                <a:solidFill>
                  <a:schemeClr val="bg1"/>
                </a:solidFill>
                <a:latin typeface="Carlito"/>
                <a:cs typeface="Carlito"/>
              </a:rPr>
              <a:t>most successful </a:t>
            </a:r>
            <a:r>
              <a:rPr sz="1600" spc="-5" dirty="0">
                <a:solidFill>
                  <a:schemeClr val="bg1"/>
                </a:solidFill>
                <a:latin typeface="Carlito"/>
                <a:cs typeface="Carlito"/>
              </a:rPr>
              <a:t>orbit </a:t>
            </a:r>
            <a:r>
              <a:rPr sz="1600" spc="-20" dirty="0">
                <a:solidFill>
                  <a:schemeClr val="bg1"/>
                </a:solidFill>
                <a:latin typeface="Carlito"/>
                <a:cs typeface="Carlito"/>
              </a:rPr>
              <a:t>VLEO </a:t>
            </a:r>
            <a:r>
              <a:rPr sz="1600" spc="-5" dirty="0">
                <a:solidFill>
                  <a:schemeClr val="bg1"/>
                </a:solidFill>
                <a:latin typeface="Carlito"/>
                <a:cs typeface="Carlito"/>
              </a:rPr>
              <a:t>only has </a:t>
            </a:r>
            <a:r>
              <a:rPr sz="1600" spc="-10" dirty="0">
                <a:solidFill>
                  <a:schemeClr val="bg1"/>
                </a:solidFill>
                <a:latin typeface="Carlito"/>
                <a:cs typeface="Carlito"/>
              </a:rPr>
              <a:t>payload </a:t>
            </a:r>
            <a:r>
              <a:rPr sz="1600" spc="-5" dirty="0">
                <a:solidFill>
                  <a:schemeClr val="bg1"/>
                </a:solidFill>
                <a:latin typeface="Carlito"/>
                <a:cs typeface="Carlito"/>
              </a:rPr>
              <a:t>mass </a:t>
            </a:r>
            <a:r>
              <a:rPr sz="1600" spc="-20" dirty="0">
                <a:solidFill>
                  <a:schemeClr val="bg1"/>
                </a:solidFill>
                <a:latin typeface="Carlito"/>
                <a:cs typeface="Carlito"/>
              </a:rPr>
              <a:t>values </a:t>
            </a:r>
            <a:r>
              <a:rPr sz="1600" spc="-5" dirty="0">
                <a:solidFill>
                  <a:schemeClr val="bg1"/>
                </a:solidFill>
                <a:latin typeface="Carlito"/>
                <a:cs typeface="Carlito"/>
              </a:rPr>
              <a:t>in the higher end of the</a:t>
            </a:r>
            <a:r>
              <a:rPr sz="1600" spc="85" dirty="0">
                <a:solidFill>
                  <a:schemeClr val="bg1"/>
                </a:solidFill>
                <a:latin typeface="Carlito"/>
                <a:cs typeface="Carlito"/>
              </a:rPr>
              <a:t> </a:t>
            </a:r>
            <a:r>
              <a:rPr sz="1600" spc="-25" dirty="0">
                <a:solidFill>
                  <a:schemeClr val="bg1"/>
                </a:solidFill>
                <a:latin typeface="Carlito"/>
                <a:cs typeface="Carlito"/>
              </a:rPr>
              <a:t>range</a:t>
            </a:r>
            <a:endParaRPr sz="1600" dirty="0">
              <a:solidFill>
                <a:schemeClr val="bg1"/>
              </a:solidFill>
              <a:latin typeface="Carlito"/>
              <a:cs typeface="Carlito"/>
            </a:endParaRPr>
          </a:p>
        </p:txBody>
      </p:sp>
      <p:sp>
        <p:nvSpPr>
          <p:cNvPr id="7" name="object 7">
            <a:extLst>
              <a:ext uri="{FF2B5EF4-FFF2-40B4-BE49-F238E27FC236}">
                <a16:creationId xmlns:a16="http://schemas.microsoft.com/office/drawing/2014/main" id="{3D26117E-289F-27F8-6FEB-142206F45A12}"/>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A5C300D5-10E7-0E8A-9993-2D4263F116AD}"/>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id="{8B9B11E1-2561-BB3B-FB47-7F950C2C0C2D}"/>
              </a:ext>
            </a:extLst>
          </p:cNvPr>
          <p:cNvGrpSpPr/>
          <p:nvPr/>
        </p:nvGrpSpPr>
        <p:grpSpPr>
          <a:xfrm>
            <a:off x="0" y="5431349"/>
            <a:ext cx="12188825" cy="1426652"/>
            <a:chOff x="0" y="4914901"/>
            <a:chExt cx="12188825" cy="1943100"/>
          </a:xfrm>
          <a:solidFill>
            <a:schemeClr val="tx2">
              <a:lumMod val="75000"/>
            </a:schemeClr>
          </a:solidFill>
        </p:grpSpPr>
        <p:sp>
          <p:nvSpPr>
            <p:cNvPr id="10" name="object 3">
              <a:extLst>
                <a:ext uri="{FF2B5EF4-FFF2-40B4-BE49-F238E27FC236}">
                  <a16:creationId xmlns:a16="http://schemas.microsoft.com/office/drawing/2014/main" id="{60D07FBD-CD0F-462C-97A4-B95FD392F652}"/>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11" name="object 4">
              <a:extLst>
                <a:ext uri="{FF2B5EF4-FFF2-40B4-BE49-F238E27FC236}">
                  <a16:creationId xmlns:a16="http://schemas.microsoft.com/office/drawing/2014/main" id="{2CF6F1B0-6619-BFD0-96D4-1929099ED9BC}"/>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Launch Success Yearly Trend</a:t>
            </a:r>
          </a:p>
        </p:txBody>
      </p:sp>
      <p:sp>
        <p:nvSpPr>
          <p:cNvPr id="6" name="object 6">
            <a:extLst>
              <a:ext uri="{FF2B5EF4-FFF2-40B4-BE49-F238E27FC236}">
                <a16:creationId xmlns:a16="http://schemas.microsoft.com/office/drawing/2014/main" id="{AA41DF6D-262B-D765-4A1E-B21408DBD260}"/>
              </a:ext>
            </a:extLst>
          </p:cNvPr>
          <p:cNvSpPr txBox="1"/>
          <p:nvPr/>
        </p:nvSpPr>
        <p:spPr>
          <a:xfrm>
            <a:off x="770011" y="5784660"/>
            <a:ext cx="5977890" cy="616585"/>
          </a:xfrm>
          <a:prstGeom prst="rect">
            <a:avLst/>
          </a:prstGeom>
        </p:spPr>
        <p:txBody>
          <a:bodyPr vert="horz" wrap="square" lIns="0" tIns="64135" rIns="0" bIns="0" rtlCol="0">
            <a:spAutoFit/>
          </a:bodyPr>
          <a:lstStyle/>
          <a:p>
            <a:pPr marL="12700">
              <a:lnSpc>
                <a:spcPct val="100000"/>
              </a:lnSpc>
              <a:spcBef>
                <a:spcPts val="505"/>
              </a:spcBef>
            </a:pPr>
            <a:r>
              <a:rPr sz="1600" spc="-15" dirty="0">
                <a:solidFill>
                  <a:schemeClr val="bg1"/>
                </a:solidFill>
                <a:latin typeface="Carlito"/>
                <a:cs typeface="Carlito"/>
              </a:rPr>
              <a:t>Success </a:t>
            </a:r>
            <a:r>
              <a:rPr sz="1600" spc="-20" dirty="0">
                <a:solidFill>
                  <a:schemeClr val="bg1"/>
                </a:solidFill>
                <a:latin typeface="Carlito"/>
                <a:cs typeface="Carlito"/>
              </a:rPr>
              <a:t>generally </a:t>
            </a:r>
            <a:r>
              <a:rPr sz="1600" spc="-10" dirty="0">
                <a:solidFill>
                  <a:schemeClr val="bg1"/>
                </a:solidFill>
                <a:latin typeface="Carlito"/>
                <a:cs typeface="Carlito"/>
              </a:rPr>
              <a:t>increases </a:t>
            </a:r>
            <a:r>
              <a:rPr sz="1600" spc="-20" dirty="0">
                <a:solidFill>
                  <a:schemeClr val="bg1"/>
                </a:solidFill>
                <a:latin typeface="Carlito"/>
                <a:cs typeface="Carlito"/>
              </a:rPr>
              <a:t>over </a:t>
            </a:r>
            <a:r>
              <a:rPr sz="1600" spc="-5" dirty="0">
                <a:solidFill>
                  <a:schemeClr val="bg1"/>
                </a:solidFill>
                <a:latin typeface="Carlito"/>
                <a:cs typeface="Carlito"/>
              </a:rPr>
              <a:t>time since </a:t>
            </a:r>
            <a:r>
              <a:rPr sz="1600" spc="-20" dirty="0">
                <a:solidFill>
                  <a:schemeClr val="bg1"/>
                </a:solidFill>
                <a:latin typeface="Carlito"/>
                <a:cs typeface="Carlito"/>
              </a:rPr>
              <a:t>2013 </a:t>
            </a:r>
            <a:r>
              <a:rPr sz="1600" spc="-5" dirty="0">
                <a:solidFill>
                  <a:schemeClr val="bg1"/>
                </a:solidFill>
                <a:latin typeface="Carlito"/>
                <a:cs typeface="Carlito"/>
              </a:rPr>
              <a:t>with a </a:t>
            </a:r>
            <a:r>
              <a:rPr sz="1600" spc="-10" dirty="0">
                <a:solidFill>
                  <a:schemeClr val="bg1"/>
                </a:solidFill>
                <a:latin typeface="Carlito"/>
                <a:cs typeface="Carlito"/>
              </a:rPr>
              <a:t>slight </a:t>
            </a:r>
            <a:r>
              <a:rPr sz="1600" spc="-5" dirty="0">
                <a:solidFill>
                  <a:schemeClr val="bg1"/>
                </a:solidFill>
                <a:latin typeface="Carlito"/>
                <a:cs typeface="Carlito"/>
              </a:rPr>
              <a:t>dip </a:t>
            </a:r>
            <a:r>
              <a:rPr sz="1600" dirty="0">
                <a:solidFill>
                  <a:schemeClr val="bg1"/>
                </a:solidFill>
                <a:latin typeface="Carlito"/>
                <a:cs typeface="Carlito"/>
              </a:rPr>
              <a:t>in</a:t>
            </a:r>
            <a:r>
              <a:rPr sz="1600" spc="55" dirty="0">
                <a:solidFill>
                  <a:schemeClr val="bg1"/>
                </a:solidFill>
                <a:latin typeface="Carlito"/>
                <a:cs typeface="Carlito"/>
              </a:rPr>
              <a:t> </a:t>
            </a:r>
            <a:r>
              <a:rPr sz="1600" spc="-25" dirty="0">
                <a:solidFill>
                  <a:schemeClr val="bg1"/>
                </a:solidFill>
                <a:latin typeface="Carlito"/>
                <a:cs typeface="Carlito"/>
              </a:rPr>
              <a:t>2018</a:t>
            </a:r>
            <a:endParaRPr sz="1600" dirty="0">
              <a:solidFill>
                <a:schemeClr val="bg1"/>
              </a:solidFill>
              <a:latin typeface="Carlito"/>
              <a:cs typeface="Carlito"/>
            </a:endParaRPr>
          </a:p>
          <a:p>
            <a:pPr marL="12700">
              <a:lnSpc>
                <a:spcPct val="100000"/>
              </a:lnSpc>
              <a:spcBef>
                <a:spcPts val="405"/>
              </a:spcBef>
            </a:pPr>
            <a:r>
              <a:rPr sz="1600" spc="-20" dirty="0">
                <a:solidFill>
                  <a:schemeClr val="bg1"/>
                </a:solidFill>
                <a:latin typeface="Carlito"/>
                <a:cs typeface="Carlito"/>
              </a:rPr>
              <a:t>Success </a:t>
            </a:r>
            <a:r>
              <a:rPr sz="1600" dirty="0">
                <a:solidFill>
                  <a:schemeClr val="bg1"/>
                </a:solidFill>
                <a:latin typeface="Carlito"/>
                <a:cs typeface="Carlito"/>
              </a:rPr>
              <a:t>in </a:t>
            </a:r>
            <a:r>
              <a:rPr sz="1600" spc="-25" dirty="0">
                <a:solidFill>
                  <a:schemeClr val="bg1"/>
                </a:solidFill>
                <a:latin typeface="Carlito"/>
                <a:cs typeface="Carlito"/>
              </a:rPr>
              <a:t>recent years </a:t>
            </a:r>
            <a:r>
              <a:rPr sz="1600" spc="-15" dirty="0">
                <a:solidFill>
                  <a:schemeClr val="bg1"/>
                </a:solidFill>
                <a:latin typeface="Carlito"/>
                <a:cs typeface="Carlito"/>
              </a:rPr>
              <a:t>at </a:t>
            </a:r>
            <a:r>
              <a:rPr sz="1600" spc="-20" dirty="0">
                <a:solidFill>
                  <a:schemeClr val="bg1"/>
                </a:solidFill>
                <a:latin typeface="Carlito"/>
                <a:cs typeface="Carlito"/>
              </a:rPr>
              <a:t>around</a:t>
            </a:r>
            <a:r>
              <a:rPr sz="1600" spc="90" dirty="0">
                <a:solidFill>
                  <a:schemeClr val="bg1"/>
                </a:solidFill>
                <a:latin typeface="Carlito"/>
                <a:cs typeface="Carlito"/>
              </a:rPr>
              <a:t> </a:t>
            </a:r>
            <a:r>
              <a:rPr sz="1600" spc="-25" dirty="0">
                <a:solidFill>
                  <a:schemeClr val="bg1"/>
                </a:solidFill>
                <a:latin typeface="Carlito"/>
                <a:cs typeface="Carlito"/>
              </a:rPr>
              <a:t>80%</a:t>
            </a:r>
            <a:endParaRPr sz="1600" dirty="0">
              <a:solidFill>
                <a:schemeClr val="bg1"/>
              </a:solidFill>
              <a:latin typeface="Carlito"/>
              <a:cs typeface="Carlito"/>
            </a:endParaRPr>
          </a:p>
        </p:txBody>
      </p:sp>
      <p:sp>
        <p:nvSpPr>
          <p:cNvPr id="7" name="object 7">
            <a:extLst>
              <a:ext uri="{FF2B5EF4-FFF2-40B4-BE49-F238E27FC236}">
                <a16:creationId xmlns:a16="http://schemas.microsoft.com/office/drawing/2014/main" id="{4F15F1E5-89A3-5903-D044-FB761D920FC9}"/>
              </a:ext>
            </a:extLst>
          </p:cNvPr>
          <p:cNvSpPr/>
          <p:nvPr/>
        </p:nvSpPr>
        <p:spPr>
          <a:xfrm>
            <a:off x="2564892"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E62C4797-7A81-CA36-ABAB-B11AEE80489A}"/>
              </a:ext>
            </a:extLst>
          </p:cNvPr>
          <p:cNvSpPr txBox="1"/>
          <p:nvPr/>
        </p:nvSpPr>
        <p:spPr>
          <a:xfrm>
            <a:off x="7418578" y="2750057"/>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All Launch Site Names</a:t>
            </a:r>
          </a:p>
        </p:txBody>
      </p:sp>
      <p:sp>
        <p:nvSpPr>
          <p:cNvPr id="6" name="object 4">
            <a:extLst>
              <a:ext uri="{FF2B5EF4-FFF2-40B4-BE49-F238E27FC236}">
                <a16:creationId xmlns:a16="http://schemas.microsoft.com/office/drawing/2014/main" id="{FBBDE5C8-A9A1-F94F-6DFC-E07D8A939908}"/>
              </a:ext>
            </a:extLst>
          </p:cNvPr>
          <p:cNvSpPr txBox="1"/>
          <p:nvPr/>
        </p:nvSpPr>
        <p:spPr>
          <a:xfrm>
            <a:off x="4834636" y="2165667"/>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chemeClr val="accent1">
                    <a:lumMod val="50000"/>
                  </a:schemeClr>
                </a:solidFill>
                <a:latin typeface="Carlito"/>
                <a:cs typeface="Carlito"/>
              </a:rPr>
              <a:t>Query unique launch </a:t>
            </a:r>
            <a:r>
              <a:rPr sz="2000" spc="-20" dirty="0">
                <a:solidFill>
                  <a:schemeClr val="accent1">
                    <a:lumMod val="50000"/>
                  </a:schemeClr>
                </a:solidFill>
                <a:latin typeface="Carlito"/>
                <a:cs typeface="Carlito"/>
              </a:rPr>
              <a:t>site </a:t>
            </a:r>
            <a:r>
              <a:rPr sz="2000" spc="-5" dirty="0">
                <a:solidFill>
                  <a:schemeClr val="accent1">
                    <a:lumMod val="50000"/>
                  </a:schemeClr>
                </a:solidFill>
                <a:latin typeface="Carlito"/>
                <a:cs typeface="Carlito"/>
              </a:rPr>
              <a:t>names </a:t>
            </a:r>
            <a:r>
              <a:rPr sz="2000" spc="-20" dirty="0">
                <a:solidFill>
                  <a:schemeClr val="accent1">
                    <a:lumMod val="50000"/>
                  </a:schemeClr>
                </a:solidFill>
                <a:latin typeface="Carlito"/>
                <a:cs typeface="Carlito"/>
              </a:rPr>
              <a:t>from</a:t>
            </a:r>
            <a:r>
              <a:rPr sz="2000" spc="-80"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database.</a:t>
            </a:r>
            <a:endParaRPr sz="2000" dirty="0">
              <a:solidFill>
                <a:schemeClr val="accent1">
                  <a:lumMod val="50000"/>
                </a:schemeClr>
              </a:solidFill>
              <a:latin typeface="Carlito"/>
              <a:cs typeface="Carlito"/>
            </a:endParaRPr>
          </a:p>
          <a:p>
            <a:pPr marL="12700">
              <a:lnSpc>
                <a:spcPts val="2300"/>
              </a:lnSpc>
              <a:spcBef>
                <a:spcPts val="1200"/>
              </a:spcBef>
            </a:pPr>
            <a:r>
              <a:rPr sz="2000" spc="-5" dirty="0">
                <a:solidFill>
                  <a:schemeClr val="accent1">
                    <a:lumMod val="50000"/>
                  </a:schemeClr>
                </a:solidFill>
                <a:latin typeface="Carlito"/>
                <a:cs typeface="Carlito"/>
              </a:rPr>
              <a:t>CCAFS SLC-40 </a:t>
            </a:r>
            <a:r>
              <a:rPr sz="2000" dirty="0">
                <a:solidFill>
                  <a:schemeClr val="accent1">
                    <a:lumMod val="50000"/>
                  </a:schemeClr>
                </a:solidFill>
                <a:latin typeface="Carlito"/>
                <a:cs typeface="Carlito"/>
              </a:rPr>
              <a:t>and </a:t>
            </a:r>
            <a:r>
              <a:rPr sz="2000" spc="-10" dirty="0">
                <a:solidFill>
                  <a:schemeClr val="accent1">
                    <a:lumMod val="50000"/>
                  </a:schemeClr>
                </a:solidFill>
                <a:latin typeface="Carlito"/>
                <a:cs typeface="Carlito"/>
              </a:rPr>
              <a:t>CCAFSSLC-40 </a:t>
            </a:r>
            <a:r>
              <a:rPr sz="2000" spc="-25" dirty="0">
                <a:solidFill>
                  <a:schemeClr val="accent1">
                    <a:lumMod val="50000"/>
                  </a:schemeClr>
                </a:solidFill>
                <a:latin typeface="Carlito"/>
                <a:cs typeface="Carlito"/>
              </a:rPr>
              <a:t>likely </a:t>
            </a:r>
            <a:r>
              <a:rPr sz="2000" dirty="0">
                <a:solidFill>
                  <a:schemeClr val="accent1">
                    <a:lumMod val="50000"/>
                  </a:schemeClr>
                </a:solidFill>
                <a:latin typeface="Carlito"/>
                <a:cs typeface="Carlito"/>
              </a:rPr>
              <a:t>all </a:t>
            </a:r>
            <a:r>
              <a:rPr sz="2000" spc="-20" dirty="0">
                <a:solidFill>
                  <a:schemeClr val="accent1">
                    <a:lumMod val="50000"/>
                  </a:schemeClr>
                </a:solidFill>
                <a:latin typeface="Carlito"/>
                <a:cs typeface="Carlito"/>
              </a:rPr>
              <a:t>represent </a:t>
            </a:r>
            <a:r>
              <a:rPr sz="2000" dirty="0">
                <a:solidFill>
                  <a:schemeClr val="accent1">
                    <a:lumMod val="50000"/>
                  </a:schemeClr>
                </a:solidFill>
                <a:latin typeface="Carlito"/>
                <a:cs typeface="Carlito"/>
              </a:rPr>
              <a:t>the</a:t>
            </a:r>
            <a:r>
              <a:rPr sz="2000" spc="-114"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same</a:t>
            </a:r>
            <a:endParaRPr sz="2000" dirty="0">
              <a:solidFill>
                <a:schemeClr val="accent1">
                  <a:lumMod val="50000"/>
                </a:schemeClr>
              </a:solidFill>
              <a:latin typeface="Carlito"/>
              <a:cs typeface="Carlito"/>
            </a:endParaRPr>
          </a:p>
          <a:p>
            <a:pPr marL="12700">
              <a:lnSpc>
                <a:spcPts val="2300"/>
              </a:lnSpc>
            </a:pPr>
            <a:r>
              <a:rPr sz="2000" dirty="0">
                <a:solidFill>
                  <a:schemeClr val="accent1">
                    <a:lumMod val="50000"/>
                  </a:schemeClr>
                </a:solidFill>
                <a:latin typeface="Carlito"/>
                <a:cs typeface="Carlito"/>
              </a:rPr>
              <a:t>launch </a:t>
            </a:r>
            <a:r>
              <a:rPr sz="2000" spc="-20" dirty="0">
                <a:solidFill>
                  <a:schemeClr val="accent1">
                    <a:lumMod val="50000"/>
                  </a:schemeClr>
                </a:solidFill>
                <a:latin typeface="Carlito"/>
                <a:cs typeface="Carlito"/>
              </a:rPr>
              <a:t>site </a:t>
            </a:r>
            <a:r>
              <a:rPr sz="2000" dirty="0">
                <a:solidFill>
                  <a:schemeClr val="accent1">
                    <a:lumMod val="50000"/>
                  </a:schemeClr>
                </a:solidFill>
                <a:latin typeface="Carlito"/>
                <a:cs typeface="Carlito"/>
              </a:rPr>
              <a:t>with </a:t>
            </a:r>
            <a:r>
              <a:rPr sz="2000" spc="-25" dirty="0">
                <a:solidFill>
                  <a:schemeClr val="accent1">
                    <a:lumMod val="50000"/>
                  </a:schemeClr>
                </a:solidFill>
                <a:latin typeface="Carlito"/>
                <a:cs typeface="Carlito"/>
              </a:rPr>
              <a:t>data </a:t>
            </a:r>
            <a:r>
              <a:rPr sz="2000" spc="-5" dirty="0">
                <a:solidFill>
                  <a:schemeClr val="accent1">
                    <a:lumMod val="50000"/>
                  </a:schemeClr>
                </a:solidFill>
                <a:latin typeface="Carlito"/>
                <a:cs typeface="Carlito"/>
              </a:rPr>
              <a:t>entry</a:t>
            </a:r>
            <a:r>
              <a:rPr sz="2000" spc="-35" dirty="0">
                <a:solidFill>
                  <a:schemeClr val="accent1">
                    <a:lumMod val="50000"/>
                  </a:schemeClr>
                </a:solidFill>
                <a:latin typeface="Carlito"/>
                <a:cs typeface="Carlito"/>
              </a:rPr>
              <a:t> </a:t>
            </a:r>
            <a:r>
              <a:rPr sz="2000" spc="-25" dirty="0">
                <a:solidFill>
                  <a:schemeClr val="accent1">
                    <a:lumMod val="50000"/>
                  </a:schemeClr>
                </a:solidFill>
                <a:latin typeface="Carlito"/>
                <a:cs typeface="Carlito"/>
              </a:rPr>
              <a:t>errors.</a:t>
            </a:r>
            <a:endParaRPr sz="2000" dirty="0">
              <a:solidFill>
                <a:schemeClr val="accent1">
                  <a:lumMod val="50000"/>
                </a:schemeClr>
              </a:solidFill>
              <a:latin typeface="Carlito"/>
              <a:cs typeface="Carlito"/>
            </a:endParaRPr>
          </a:p>
          <a:p>
            <a:pPr marL="12700" marR="2114550">
              <a:lnSpc>
                <a:spcPct val="141500"/>
              </a:lnSpc>
              <a:spcBef>
                <a:spcPts val="110"/>
              </a:spcBef>
            </a:pPr>
            <a:r>
              <a:rPr sz="2000" spc="-5" dirty="0">
                <a:solidFill>
                  <a:schemeClr val="accent1">
                    <a:lumMod val="50000"/>
                  </a:schemeClr>
                </a:solidFill>
                <a:latin typeface="Carlito"/>
                <a:cs typeface="Carlito"/>
              </a:rPr>
              <a:t>CCAFS </a:t>
            </a:r>
            <a:r>
              <a:rPr sz="2000" spc="-15" dirty="0">
                <a:solidFill>
                  <a:schemeClr val="accent1">
                    <a:lumMod val="50000"/>
                  </a:schemeClr>
                </a:solidFill>
                <a:latin typeface="Carlito"/>
                <a:cs typeface="Carlito"/>
              </a:rPr>
              <a:t>LC-40 </a:t>
            </a:r>
            <a:r>
              <a:rPr sz="2000" spc="-20" dirty="0">
                <a:solidFill>
                  <a:schemeClr val="accent1">
                    <a:lumMod val="50000"/>
                  </a:schemeClr>
                </a:solidFill>
                <a:latin typeface="Carlito"/>
                <a:cs typeface="Carlito"/>
              </a:rPr>
              <a:t>was </a:t>
            </a:r>
            <a:r>
              <a:rPr sz="2000" dirty="0">
                <a:solidFill>
                  <a:schemeClr val="accent1">
                    <a:lumMod val="50000"/>
                  </a:schemeClr>
                </a:solidFill>
                <a:latin typeface="Carlito"/>
                <a:cs typeface="Carlito"/>
              </a:rPr>
              <a:t>the </a:t>
            </a:r>
            <a:r>
              <a:rPr sz="2000" spc="-20" dirty="0">
                <a:solidFill>
                  <a:schemeClr val="accent1">
                    <a:lumMod val="50000"/>
                  </a:schemeClr>
                </a:solidFill>
                <a:latin typeface="Carlito"/>
                <a:cs typeface="Carlito"/>
              </a:rPr>
              <a:t>previous </a:t>
            </a:r>
            <a:r>
              <a:rPr sz="2000" spc="-5" dirty="0">
                <a:solidFill>
                  <a:schemeClr val="accent1">
                    <a:lumMod val="50000"/>
                  </a:schemeClr>
                </a:solidFill>
                <a:latin typeface="Carlito"/>
                <a:cs typeface="Carlito"/>
              </a:rPr>
              <a:t>name.  </a:t>
            </a:r>
            <a:r>
              <a:rPr sz="2000" spc="-25" dirty="0">
                <a:solidFill>
                  <a:schemeClr val="accent1">
                    <a:lumMod val="50000"/>
                  </a:schemeClr>
                </a:solidFill>
                <a:latin typeface="Carlito"/>
                <a:cs typeface="Carlito"/>
              </a:rPr>
              <a:t>Likely </a:t>
            </a:r>
            <a:r>
              <a:rPr sz="2000" spc="-5" dirty="0">
                <a:solidFill>
                  <a:schemeClr val="accent1">
                    <a:lumMod val="50000"/>
                  </a:schemeClr>
                </a:solidFill>
                <a:latin typeface="Carlito"/>
                <a:cs typeface="Carlito"/>
              </a:rPr>
              <a:t>only </a:t>
            </a:r>
            <a:r>
              <a:rPr sz="2000" dirty="0">
                <a:solidFill>
                  <a:schemeClr val="accent1">
                    <a:lumMod val="50000"/>
                  </a:schemeClr>
                </a:solidFill>
                <a:latin typeface="Carlito"/>
                <a:cs typeface="Carlito"/>
              </a:rPr>
              <a:t>3 unique </a:t>
            </a:r>
            <a:r>
              <a:rPr sz="2000" spc="-5" dirty="0">
                <a:solidFill>
                  <a:schemeClr val="accent1">
                    <a:lumMod val="50000"/>
                  </a:schemeClr>
                </a:solidFill>
                <a:latin typeface="Carlito"/>
                <a:cs typeface="Carlito"/>
              </a:rPr>
              <a:t>launch_site values:  CCAFS SLC-40, KSC LC-39A,</a:t>
            </a:r>
            <a:r>
              <a:rPr sz="2000" spc="-310" dirty="0">
                <a:solidFill>
                  <a:schemeClr val="accent1">
                    <a:lumMod val="50000"/>
                  </a:schemeClr>
                </a:solidFill>
                <a:latin typeface="Carlito"/>
                <a:cs typeface="Carlito"/>
              </a:rPr>
              <a:t> </a:t>
            </a:r>
            <a:r>
              <a:rPr sz="2000" spc="-40" dirty="0">
                <a:solidFill>
                  <a:schemeClr val="accent1">
                    <a:lumMod val="50000"/>
                  </a:schemeClr>
                </a:solidFill>
                <a:latin typeface="Carlito"/>
                <a:cs typeface="Carlito"/>
              </a:rPr>
              <a:t>VAFB </a:t>
            </a:r>
            <a:r>
              <a:rPr sz="2000" spc="-10" dirty="0">
                <a:solidFill>
                  <a:schemeClr val="accent1">
                    <a:lumMod val="50000"/>
                  </a:schemeClr>
                </a:solidFill>
                <a:latin typeface="Carlito"/>
                <a:cs typeface="Carlito"/>
              </a:rPr>
              <a:t>SLC-4E</a:t>
            </a:r>
            <a:endParaRPr sz="2000" dirty="0">
              <a:solidFill>
                <a:schemeClr val="accent1">
                  <a:lumMod val="50000"/>
                </a:schemeClr>
              </a:solidFill>
              <a:latin typeface="Carlito"/>
              <a:cs typeface="Carlito"/>
            </a:endParaRPr>
          </a:p>
        </p:txBody>
      </p:sp>
      <p:sp>
        <p:nvSpPr>
          <p:cNvPr id="7" name="object 5">
            <a:extLst>
              <a:ext uri="{FF2B5EF4-FFF2-40B4-BE49-F238E27FC236}">
                <a16:creationId xmlns:a16="http://schemas.microsoft.com/office/drawing/2014/main" id="{C51C5086-E3D1-4B99-6D46-8185EF91F805}"/>
              </a:ext>
            </a:extLst>
          </p:cNvPr>
          <p:cNvSpPr/>
          <p:nvPr/>
        </p:nvSpPr>
        <p:spPr>
          <a:xfrm>
            <a:off x="1182624" y="2010155"/>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Launch Site Names Begin with 'CCA'</a:t>
            </a:r>
          </a:p>
        </p:txBody>
      </p:sp>
      <p:sp>
        <p:nvSpPr>
          <p:cNvPr id="6" name="object 4">
            <a:extLst>
              <a:ext uri="{FF2B5EF4-FFF2-40B4-BE49-F238E27FC236}">
                <a16:creationId xmlns:a16="http://schemas.microsoft.com/office/drawing/2014/main" id="{6D495F0A-E596-1C06-EF73-B3945C5A5E57}"/>
              </a:ext>
            </a:extLst>
          </p:cNvPr>
          <p:cNvSpPr txBox="1"/>
          <p:nvPr/>
        </p:nvSpPr>
        <p:spPr>
          <a:xfrm>
            <a:off x="9341611" y="2469007"/>
            <a:ext cx="1837689" cy="1458733"/>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chemeClr val="accent1">
                    <a:lumMod val="50000"/>
                  </a:schemeClr>
                </a:solidFill>
                <a:latin typeface="Carlito"/>
                <a:cs typeface="Carlito"/>
              </a:rPr>
              <a:t>First </a:t>
            </a:r>
            <a:r>
              <a:rPr sz="2000" spc="-20" dirty="0">
                <a:solidFill>
                  <a:schemeClr val="accent1">
                    <a:lumMod val="50000"/>
                  </a:schemeClr>
                </a:solidFill>
                <a:latin typeface="Carlito"/>
                <a:cs typeface="Carlito"/>
              </a:rPr>
              <a:t>five </a:t>
            </a:r>
            <a:r>
              <a:rPr sz="2000" spc="-5" dirty="0">
                <a:solidFill>
                  <a:schemeClr val="accent1">
                    <a:lumMod val="50000"/>
                  </a:schemeClr>
                </a:solidFill>
                <a:latin typeface="Carlito"/>
                <a:cs typeface="Carlito"/>
              </a:rPr>
              <a:t>entries  </a:t>
            </a:r>
            <a:r>
              <a:rPr sz="2000" dirty="0">
                <a:solidFill>
                  <a:schemeClr val="accent1">
                    <a:lumMod val="50000"/>
                  </a:schemeClr>
                </a:solidFill>
                <a:latin typeface="Carlito"/>
                <a:cs typeface="Carlito"/>
              </a:rPr>
              <a:t>in </a:t>
            </a:r>
            <a:r>
              <a:rPr sz="2000" spc="-5" dirty="0">
                <a:solidFill>
                  <a:schemeClr val="accent1">
                    <a:lumMod val="50000"/>
                  </a:schemeClr>
                </a:solidFill>
                <a:latin typeface="Carlito"/>
                <a:cs typeface="Carlito"/>
              </a:rPr>
              <a:t>database with  Launch </a:t>
            </a:r>
            <a:r>
              <a:rPr sz="2000" spc="-15" dirty="0">
                <a:solidFill>
                  <a:schemeClr val="accent1">
                    <a:lumMod val="50000"/>
                  </a:schemeClr>
                </a:solidFill>
                <a:latin typeface="Carlito"/>
                <a:cs typeface="Carlito"/>
              </a:rPr>
              <a:t>Site</a:t>
            </a:r>
            <a:r>
              <a:rPr sz="2000" spc="-100"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name  </a:t>
            </a:r>
            <a:r>
              <a:rPr sz="2000" dirty="0">
                <a:solidFill>
                  <a:schemeClr val="accent1">
                    <a:lumMod val="50000"/>
                  </a:schemeClr>
                </a:solidFill>
                <a:latin typeface="Carlito"/>
                <a:cs typeface="Carlito"/>
              </a:rPr>
              <a:t>beginning </a:t>
            </a:r>
            <a:r>
              <a:rPr sz="2000" spc="-5" dirty="0">
                <a:solidFill>
                  <a:schemeClr val="accent1">
                    <a:lumMod val="50000"/>
                  </a:schemeClr>
                </a:solidFill>
                <a:latin typeface="Carlito"/>
                <a:cs typeface="Carlito"/>
              </a:rPr>
              <a:t>with  </a:t>
            </a:r>
            <a:r>
              <a:rPr sz="2000" dirty="0">
                <a:solidFill>
                  <a:schemeClr val="accent1">
                    <a:lumMod val="50000"/>
                  </a:schemeClr>
                </a:solidFill>
                <a:latin typeface="Carlito"/>
                <a:cs typeface="Carlito"/>
              </a:rPr>
              <a:t>CCA.</a:t>
            </a:r>
          </a:p>
        </p:txBody>
      </p:sp>
      <p:sp>
        <p:nvSpPr>
          <p:cNvPr id="7" name="object 5">
            <a:extLst>
              <a:ext uri="{FF2B5EF4-FFF2-40B4-BE49-F238E27FC236}">
                <a16:creationId xmlns:a16="http://schemas.microsoft.com/office/drawing/2014/main" id="{886556FA-7A01-D3A6-916D-4CCB55F7628C}"/>
              </a:ext>
            </a:extLst>
          </p:cNvPr>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Total Payload Mass</a:t>
            </a:r>
          </a:p>
        </p:txBody>
      </p:sp>
      <p:sp>
        <p:nvSpPr>
          <p:cNvPr id="6" name="object 4">
            <a:extLst>
              <a:ext uri="{FF2B5EF4-FFF2-40B4-BE49-F238E27FC236}">
                <a16:creationId xmlns:a16="http://schemas.microsoft.com/office/drawing/2014/main" id="{A3F09CCD-2DE0-D162-7D94-8C6CE800C938}"/>
              </a:ext>
            </a:extLst>
          </p:cNvPr>
          <p:cNvSpPr txBox="1"/>
          <p:nvPr/>
        </p:nvSpPr>
        <p:spPr>
          <a:xfrm>
            <a:off x="7737475" y="2219960"/>
            <a:ext cx="3489325" cy="2459006"/>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chemeClr val="accent1">
                    <a:lumMod val="50000"/>
                  </a:schemeClr>
                </a:solidFill>
                <a:latin typeface="Carlito"/>
                <a:cs typeface="Carlito"/>
              </a:rPr>
              <a:t>This </a:t>
            </a:r>
            <a:r>
              <a:rPr sz="2000" dirty="0">
                <a:solidFill>
                  <a:schemeClr val="accent1">
                    <a:lumMod val="50000"/>
                  </a:schemeClr>
                </a:solidFill>
                <a:latin typeface="Carlito"/>
                <a:cs typeface="Carlito"/>
              </a:rPr>
              <a:t>query </a:t>
            </a:r>
            <a:r>
              <a:rPr sz="2000" spc="-5" dirty="0">
                <a:solidFill>
                  <a:schemeClr val="accent1">
                    <a:lumMod val="50000"/>
                  </a:schemeClr>
                </a:solidFill>
                <a:latin typeface="Carlito"/>
                <a:cs typeface="Carlito"/>
              </a:rPr>
              <a:t>sums </a:t>
            </a:r>
            <a:r>
              <a:rPr sz="2000" dirty="0">
                <a:solidFill>
                  <a:schemeClr val="accent1">
                    <a:lumMod val="50000"/>
                  </a:schemeClr>
                </a:solidFill>
                <a:latin typeface="Carlito"/>
                <a:cs typeface="Carlito"/>
              </a:rPr>
              <a:t>the </a:t>
            </a:r>
            <a:r>
              <a:rPr sz="2000" spc="-25" dirty="0">
                <a:solidFill>
                  <a:schemeClr val="accent1">
                    <a:lumMod val="50000"/>
                  </a:schemeClr>
                </a:solidFill>
                <a:latin typeface="Carlito"/>
                <a:cs typeface="Carlito"/>
              </a:rPr>
              <a:t>total </a:t>
            </a:r>
            <a:r>
              <a:rPr sz="2000" spc="-10" dirty="0">
                <a:solidFill>
                  <a:schemeClr val="accent1">
                    <a:lumMod val="50000"/>
                  </a:schemeClr>
                </a:solidFill>
                <a:latin typeface="Carlito"/>
                <a:cs typeface="Carlito"/>
              </a:rPr>
              <a:t>payload  </a:t>
            </a:r>
            <a:r>
              <a:rPr sz="2000" spc="-5" dirty="0">
                <a:solidFill>
                  <a:schemeClr val="accent1">
                    <a:lumMod val="50000"/>
                  </a:schemeClr>
                </a:solidFill>
                <a:latin typeface="Carlito"/>
                <a:cs typeface="Carlito"/>
              </a:rPr>
              <a:t>mass </a:t>
            </a:r>
            <a:r>
              <a:rPr sz="2000" dirty="0">
                <a:solidFill>
                  <a:schemeClr val="accent1">
                    <a:lumMod val="50000"/>
                  </a:schemeClr>
                </a:solidFill>
                <a:latin typeface="Carlito"/>
                <a:cs typeface="Carlito"/>
              </a:rPr>
              <a:t>in kg </a:t>
            </a:r>
            <a:r>
              <a:rPr sz="2000" spc="-15" dirty="0">
                <a:solidFill>
                  <a:schemeClr val="accent1">
                    <a:lumMod val="50000"/>
                  </a:schemeClr>
                </a:solidFill>
                <a:latin typeface="Carlito"/>
                <a:cs typeface="Carlito"/>
              </a:rPr>
              <a:t>where </a:t>
            </a:r>
            <a:r>
              <a:rPr sz="2000" dirty="0">
                <a:solidFill>
                  <a:schemeClr val="accent1">
                    <a:lumMod val="50000"/>
                  </a:schemeClr>
                </a:solidFill>
                <a:latin typeface="Carlito"/>
                <a:cs typeface="Carlito"/>
              </a:rPr>
              <a:t>NASA </a:t>
            </a:r>
            <a:r>
              <a:rPr sz="2000" spc="-20" dirty="0">
                <a:solidFill>
                  <a:schemeClr val="accent1">
                    <a:lumMod val="50000"/>
                  </a:schemeClr>
                </a:solidFill>
                <a:latin typeface="Carlito"/>
                <a:cs typeface="Carlito"/>
              </a:rPr>
              <a:t>was </a:t>
            </a:r>
            <a:r>
              <a:rPr sz="2000" dirty="0">
                <a:solidFill>
                  <a:schemeClr val="accent1">
                    <a:lumMod val="50000"/>
                  </a:schemeClr>
                </a:solidFill>
                <a:latin typeface="Carlito"/>
                <a:cs typeface="Carlito"/>
              </a:rPr>
              <a:t>the  </a:t>
            </a:r>
            <a:r>
              <a:rPr sz="2000" spc="-60" dirty="0">
                <a:solidFill>
                  <a:schemeClr val="accent1">
                    <a:lumMod val="50000"/>
                  </a:schemeClr>
                </a:solidFill>
                <a:latin typeface="Carlito"/>
                <a:cs typeface="Carlito"/>
              </a:rPr>
              <a:t>customer.</a:t>
            </a:r>
            <a:endParaRPr sz="2000" dirty="0">
              <a:solidFill>
                <a:schemeClr val="accent1">
                  <a:lumMod val="50000"/>
                </a:schemeClr>
              </a:solidFill>
              <a:latin typeface="Carlito"/>
              <a:cs typeface="Carlito"/>
            </a:endParaRPr>
          </a:p>
          <a:p>
            <a:pPr marL="12700" marR="5080">
              <a:lnSpc>
                <a:spcPct val="90000"/>
              </a:lnSpc>
              <a:spcBef>
                <a:spcPts val="1370"/>
              </a:spcBef>
            </a:pPr>
            <a:r>
              <a:rPr sz="2000" spc="-15" dirty="0">
                <a:solidFill>
                  <a:schemeClr val="accent1">
                    <a:lumMod val="50000"/>
                  </a:schemeClr>
                </a:solidFill>
                <a:latin typeface="Carlito"/>
                <a:cs typeface="Carlito"/>
              </a:rPr>
              <a:t>CRS </a:t>
            </a:r>
            <a:r>
              <a:rPr sz="2000" spc="-20" dirty="0">
                <a:solidFill>
                  <a:schemeClr val="accent1">
                    <a:lumMod val="50000"/>
                  </a:schemeClr>
                </a:solidFill>
                <a:latin typeface="Carlito"/>
                <a:cs typeface="Carlito"/>
              </a:rPr>
              <a:t>stands </a:t>
            </a:r>
            <a:r>
              <a:rPr sz="2000" spc="-25" dirty="0">
                <a:solidFill>
                  <a:schemeClr val="accent1">
                    <a:lumMod val="50000"/>
                  </a:schemeClr>
                </a:solidFill>
                <a:latin typeface="Carlito"/>
                <a:cs typeface="Carlito"/>
              </a:rPr>
              <a:t>for </a:t>
            </a:r>
            <a:r>
              <a:rPr sz="2000" spc="-10" dirty="0">
                <a:solidFill>
                  <a:schemeClr val="accent1">
                    <a:lumMod val="50000"/>
                  </a:schemeClr>
                </a:solidFill>
                <a:latin typeface="Carlito"/>
                <a:cs typeface="Carlito"/>
              </a:rPr>
              <a:t>Commercial  </a:t>
            </a:r>
            <a:r>
              <a:rPr sz="2000" spc="-5" dirty="0">
                <a:solidFill>
                  <a:schemeClr val="accent1">
                    <a:lumMod val="50000"/>
                  </a:schemeClr>
                </a:solidFill>
                <a:latin typeface="Carlito"/>
                <a:cs typeface="Carlito"/>
              </a:rPr>
              <a:t>Resupply </a:t>
            </a:r>
            <a:r>
              <a:rPr sz="2000" dirty="0">
                <a:solidFill>
                  <a:schemeClr val="accent1">
                    <a:lumMod val="50000"/>
                  </a:schemeClr>
                </a:solidFill>
                <a:latin typeface="Carlito"/>
                <a:cs typeface="Carlito"/>
              </a:rPr>
              <a:t>Services which</a:t>
            </a:r>
            <a:r>
              <a:rPr sz="2000" spc="-90" dirty="0">
                <a:solidFill>
                  <a:schemeClr val="accent1">
                    <a:lumMod val="50000"/>
                  </a:schemeClr>
                </a:solidFill>
                <a:latin typeface="Carlito"/>
                <a:cs typeface="Carlito"/>
              </a:rPr>
              <a:t> </a:t>
            </a:r>
            <a:r>
              <a:rPr sz="2000" spc="-20" dirty="0">
                <a:solidFill>
                  <a:schemeClr val="accent1">
                    <a:lumMod val="50000"/>
                  </a:schemeClr>
                </a:solidFill>
                <a:latin typeface="Carlito"/>
                <a:cs typeface="Carlito"/>
              </a:rPr>
              <a:t>indicates  </a:t>
            </a:r>
            <a:r>
              <a:rPr sz="2000" spc="-5" dirty="0">
                <a:solidFill>
                  <a:schemeClr val="accent1">
                    <a:lumMod val="50000"/>
                  </a:schemeClr>
                </a:solidFill>
                <a:latin typeface="Carlito"/>
                <a:cs typeface="Carlito"/>
              </a:rPr>
              <a:t>that </a:t>
            </a:r>
            <a:r>
              <a:rPr sz="2000" dirty="0">
                <a:solidFill>
                  <a:schemeClr val="accent1">
                    <a:lumMod val="50000"/>
                  </a:schemeClr>
                </a:solidFill>
                <a:latin typeface="Carlito"/>
                <a:cs typeface="Carlito"/>
              </a:rPr>
              <a:t>these </a:t>
            </a:r>
            <a:r>
              <a:rPr sz="2000" spc="-10" dirty="0">
                <a:solidFill>
                  <a:schemeClr val="accent1">
                    <a:lumMod val="50000"/>
                  </a:schemeClr>
                </a:solidFill>
                <a:latin typeface="Carlito"/>
                <a:cs typeface="Carlito"/>
              </a:rPr>
              <a:t>payloads </a:t>
            </a:r>
            <a:r>
              <a:rPr sz="2000" spc="-20" dirty="0">
                <a:solidFill>
                  <a:schemeClr val="accent1">
                    <a:lumMod val="50000"/>
                  </a:schemeClr>
                </a:solidFill>
                <a:latin typeface="Carlito"/>
                <a:cs typeface="Carlito"/>
              </a:rPr>
              <a:t>were sent to  </a:t>
            </a:r>
            <a:r>
              <a:rPr sz="2000" dirty="0">
                <a:solidFill>
                  <a:schemeClr val="accent1">
                    <a:lumMod val="50000"/>
                  </a:schemeClr>
                </a:solidFill>
                <a:latin typeface="Carlito"/>
                <a:cs typeface="Carlito"/>
              </a:rPr>
              <a:t>the </a:t>
            </a:r>
            <a:r>
              <a:rPr sz="2000" spc="-10" dirty="0">
                <a:solidFill>
                  <a:schemeClr val="accent1">
                    <a:lumMod val="50000"/>
                  </a:schemeClr>
                </a:solidFill>
                <a:latin typeface="Carlito"/>
                <a:cs typeface="Carlito"/>
              </a:rPr>
              <a:t>International </a:t>
            </a:r>
            <a:r>
              <a:rPr sz="2000" dirty="0">
                <a:solidFill>
                  <a:schemeClr val="accent1">
                    <a:lumMod val="50000"/>
                  </a:schemeClr>
                </a:solidFill>
                <a:latin typeface="Carlito"/>
                <a:cs typeface="Carlito"/>
              </a:rPr>
              <a:t>Space </a:t>
            </a:r>
            <a:r>
              <a:rPr sz="2000" spc="-20" dirty="0">
                <a:solidFill>
                  <a:schemeClr val="accent1">
                    <a:lumMod val="50000"/>
                  </a:schemeClr>
                </a:solidFill>
                <a:latin typeface="Carlito"/>
                <a:cs typeface="Carlito"/>
              </a:rPr>
              <a:t>Station  </a:t>
            </a:r>
            <a:r>
              <a:rPr sz="2000" dirty="0">
                <a:solidFill>
                  <a:schemeClr val="accent1">
                    <a:lumMod val="50000"/>
                  </a:schemeClr>
                </a:solidFill>
                <a:latin typeface="Carlito"/>
                <a:cs typeface="Carlito"/>
              </a:rPr>
              <a:t>(ISS).</a:t>
            </a:r>
          </a:p>
        </p:txBody>
      </p:sp>
      <p:sp>
        <p:nvSpPr>
          <p:cNvPr id="7" name="object 5">
            <a:extLst>
              <a:ext uri="{FF2B5EF4-FFF2-40B4-BE49-F238E27FC236}">
                <a16:creationId xmlns:a16="http://schemas.microsoft.com/office/drawing/2014/main" id="{BB638E5D-9A38-F03B-D93A-32AB19AE14F7}"/>
              </a:ext>
            </a:extLst>
          </p:cNvPr>
          <p:cNvSpPr/>
          <p:nvPr/>
        </p:nvSpPr>
        <p:spPr>
          <a:xfrm>
            <a:off x="1274063" y="2263139"/>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Average Payload Mass by F9 v1.1</a:t>
            </a:r>
          </a:p>
        </p:txBody>
      </p:sp>
      <p:sp>
        <p:nvSpPr>
          <p:cNvPr id="6" name="object 4">
            <a:extLst>
              <a:ext uri="{FF2B5EF4-FFF2-40B4-BE49-F238E27FC236}">
                <a16:creationId xmlns:a16="http://schemas.microsoft.com/office/drawing/2014/main" id="{B03D9F3F-4BF4-9081-049C-B216574572B0}"/>
              </a:ext>
            </a:extLst>
          </p:cNvPr>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chemeClr val="accent1">
                    <a:lumMod val="50000"/>
                  </a:schemeClr>
                </a:solidFill>
                <a:latin typeface="Carlito"/>
                <a:cs typeface="Carlito"/>
              </a:rPr>
              <a:t>This </a:t>
            </a:r>
            <a:r>
              <a:rPr sz="2000" dirty="0">
                <a:solidFill>
                  <a:schemeClr val="accent1">
                    <a:lumMod val="50000"/>
                  </a:schemeClr>
                </a:solidFill>
                <a:latin typeface="Carlito"/>
                <a:cs typeface="Carlito"/>
              </a:rPr>
              <a:t>query </a:t>
            </a:r>
            <a:r>
              <a:rPr sz="2000" spc="-5" dirty="0">
                <a:solidFill>
                  <a:schemeClr val="accent1">
                    <a:lumMod val="50000"/>
                  </a:schemeClr>
                </a:solidFill>
                <a:latin typeface="Carlito"/>
                <a:cs typeface="Carlito"/>
              </a:rPr>
              <a:t>calculates</a:t>
            </a:r>
            <a:r>
              <a:rPr sz="2000" spc="-204" dirty="0">
                <a:solidFill>
                  <a:schemeClr val="accent1">
                    <a:lumMod val="50000"/>
                  </a:schemeClr>
                </a:solidFill>
                <a:latin typeface="Carlito"/>
                <a:cs typeface="Carlito"/>
              </a:rPr>
              <a:t> </a:t>
            </a:r>
            <a:r>
              <a:rPr sz="2000" dirty="0">
                <a:solidFill>
                  <a:schemeClr val="accent1">
                    <a:lumMod val="50000"/>
                  </a:schemeClr>
                </a:solidFill>
                <a:latin typeface="Carlito"/>
                <a:cs typeface="Carlito"/>
              </a:rPr>
              <a:t>the  </a:t>
            </a:r>
            <a:r>
              <a:rPr sz="2000" spc="-40" dirty="0">
                <a:solidFill>
                  <a:schemeClr val="accent1">
                    <a:lumMod val="50000"/>
                  </a:schemeClr>
                </a:solidFill>
                <a:latin typeface="Carlito"/>
                <a:cs typeface="Carlito"/>
              </a:rPr>
              <a:t>average </a:t>
            </a:r>
            <a:r>
              <a:rPr sz="2000" spc="-10" dirty="0">
                <a:solidFill>
                  <a:schemeClr val="accent1">
                    <a:lumMod val="50000"/>
                  </a:schemeClr>
                </a:solidFill>
                <a:latin typeface="Carlito"/>
                <a:cs typeface="Carlito"/>
              </a:rPr>
              <a:t>payload </a:t>
            </a:r>
            <a:r>
              <a:rPr sz="2000" spc="-5" dirty="0">
                <a:solidFill>
                  <a:schemeClr val="accent1">
                    <a:lumMod val="50000"/>
                  </a:schemeClr>
                </a:solidFill>
                <a:latin typeface="Carlito"/>
                <a:cs typeface="Carlito"/>
              </a:rPr>
              <a:t>mass or  </a:t>
            </a:r>
            <a:r>
              <a:rPr sz="2000" dirty="0">
                <a:solidFill>
                  <a:schemeClr val="accent1">
                    <a:lumMod val="50000"/>
                  </a:schemeClr>
                </a:solidFill>
                <a:latin typeface="Carlito"/>
                <a:cs typeface="Carlito"/>
              </a:rPr>
              <a:t>launches which </a:t>
            </a:r>
            <a:r>
              <a:rPr sz="2000" spc="-5" dirty="0">
                <a:solidFill>
                  <a:schemeClr val="accent1">
                    <a:lumMod val="50000"/>
                  </a:schemeClr>
                </a:solidFill>
                <a:latin typeface="Carlito"/>
                <a:cs typeface="Carlito"/>
              </a:rPr>
              <a:t>used  </a:t>
            </a:r>
            <a:r>
              <a:rPr sz="2000" spc="-20" dirty="0">
                <a:solidFill>
                  <a:schemeClr val="accent1">
                    <a:lumMod val="50000"/>
                  </a:schemeClr>
                </a:solidFill>
                <a:latin typeface="Carlito"/>
                <a:cs typeface="Carlito"/>
              </a:rPr>
              <a:t>booster </a:t>
            </a:r>
            <a:r>
              <a:rPr sz="2000" spc="-25" dirty="0">
                <a:solidFill>
                  <a:schemeClr val="accent1">
                    <a:lumMod val="50000"/>
                  </a:schemeClr>
                </a:solidFill>
                <a:latin typeface="Carlito"/>
                <a:cs typeface="Carlito"/>
              </a:rPr>
              <a:t>version </a:t>
            </a:r>
            <a:r>
              <a:rPr sz="2000" dirty="0">
                <a:solidFill>
                  <a:schemeClr val="accent1">
                    <a:lumMod val="50000"/>
                  </a:schemeClr>
                </a:solidFill>
                <a:latin typeface="Carlito"/>
                <a:cs typeface="Carlito"/>
              </a:rPr>
              <a:t>F9</a:t>
            </a:r>
            <a:r>
              <a:rPr sz="2000" spc="-35" dirty="0">
                <a:solidFill>
                  <a:schemeClr val="accent1">
                    <a:lumMod val="50000"/>
                  </a:schemeClr>
                </a:solidFill>
                <a:latin typeface="Carlito"/>
                <a:cs typeface="Carlito"/>
              </a:rPr>
              <a:t> </a:t>
            </a:r>
            <a:r>
              <a:rPr sz="2000" dirty="0">
                <a:solidFill>
                  <a:schemeClr val="accent1">
                    <a:lumMod val="50000"/>
                  </a:schemeClr>
                </a:solidFill>
                <a:latin typeface="Carlito"/>
                <a:cs typeface="Carlito"/>
              </a:rPr>
              <a:t>v1.1</a:t>
            </a:r>
          </a:p>
          <a:p>
            <a:pPr marL="12700" marR="5080">
              <a:lnSpc>
                <a:spcPct val="91800"/>
              </a:lnSpc>
              <a:spcBef>
                <a:spcPts val="1400"/>
              </a:spcBef>
            </a:pPr>
            <a:r>
              <a:rPr sz="2000" spc="-40" dirty="0">
                <a:solidFill>
                  <a:schemeClr val="accent1">
                    <a:lumMod val="50000"/>
                  </a:schemeClr>
                </a:solidFill>
                <a:latin typeface="Carlito"/>
                <a:cs typeface="Carlito"/>
              </a:rPr>
              <a:t>Average </a:t>
            </a:r>
            <a:r>
              <a:rPr sz="2000" spc="-10" dirty="0">
                <a:solidFill>
                  <a:schemeClr val="accent1">
                    <a:lumMod val="50000"/>
                  </a:schemeClr>
                </a:solidFill>
                <a:latin typeface="Carlito"/>
                <a:cs typeface="Carlito"/>
              </a:rPr>
              <a:t>payload </a:t>
            </a:r>
            <a:r>
              <a:rPr sz="2000" spc="-5" dirty="0">
                <a:solidFill>
                  <a:schemeClr val="accent1">
                    <a:lumMod val="50000"/>
                  </a:schemeClr>
                </a:solidFill>
                <a:latin typeface="Carlito"/>
                <a:cs typeface="Carlito"/>
              </a:rPr>
              <a:t>mass of  </a:t>
            </a:r>
            <a:r>
              <a:rPr sz="2000" dirty="0">
                <a:solidFill>
                  <a:schemeClr val="accent1">
                    <a:lumMod val="50000"/>
                  </a:schemeClr>
                </a:solidFill>
                <a:latin typeface="Carlito"/>
                <a:cs typeface="Carlito"/>
              </a:rPr>
              <a:t>F9 1.1 </a:t>
            </a:r>
            <a:r>
              <a:rPr sz="2000" spc="-5" dirty="0">
                <a:solidFill>
                  <a:schemeClr val="accent1">
                    <a:lumMod val="50000"/>
                  </a:schemeClr>
                </a:solidFill>
                <a:latin typeface="Carlito"/>
                <a:cs typeface="Carlito"/>
              </a:rPr>
              <a:t>is on </a:t>
            </a:r>
            <a:r>
              <a:rPr sz="2000" dirty="0">
                <a:solidFill>
                  <a:schemeClr val="accent1">
                    <a:lumMod val="50000"/>
                  </a:schemeClr>
                </a:solidFill>
                <a:latin typeface="Carlito"/>
                <a:cs typeface="Carlito"/>
              </a:rPr>
              <a:t>the </a:t>
            </a:r>
            <a:r>
              <a:rPr sz="2000" spc="-5" dirty="0">
                <a:solidFill>
                  <a:schemeClr val="accent1">
                    <a:lumMod val="50000"/>
                  </a:schemeClr>
                </a:solidFill>
                <a:latin typeface="Carlito"/>
                <a:cs typeface="Carlito"/>
              </a:rPr>
              <a:t>low </a:t>
            </a:r>
            <a:r>
              <a:rPr sz="2000" dirty="0">
                <a:solidFill>
                  <a:schemeClr val="accent1">
                    <a:lumMod val="50000"/>
                  </a:schemeClr>
                </a:solidFill>
                <a:latin typeface="Carlito"/>
                <a:cs typeface="Carlito"/>
              </a:rPr>
              <a:t>end</a:t>
            </a:r>
            <a:r>
              <a:rPr sz="2000" spc="-235"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of  our </a:t>
            </a:r>
            <a:r>
              <a:rPr sz="2000" spc="-10" dirty="0">
                <a:solidFill>
                  <a:schemeClr val="accent1">
                    <a:lumMod val="50000"/>
                  </a:schemeClr>
                </a:solidFill>
                <a:latin typeface="Carlito"/>
                <a:cs typeface="Carlito"/>
              </a:rPr>
              <a:t>payload </a:t>
            </a:r>
            <a:r>
              <a:rPr sz="2000" spc="-5" dirty="0">
                <a:solidFill>
                  <a:schemeClr val="accent1">
                    <a:lumMod val="50000"/>
                  </a:schemeClr>
                </a:solidFill>
                <a:latin typeface="Carlito"/>
                <a:cs typeface="Carlito"/>
              </a:rPr>
              <a:t>mass</a:t>
            </a:r>
            <a:r>
              <a:rPr sz="2000" spc="-114" dirty="0">
                <a:solidFill>
                  <a:schemeClr val="accent1">
                    <a:lumMod val="50000"/>
                  </a:schemeClr>
                </a:solidFill>
                <a:latin typeface="Carlito"/>
                <a:cs typeface="Carlito"/>
              </a:rPr>
              <a:t> </a:t>
            </a:r>
            <a:r>
              <a:rPr sz="2000" spc="-20" dirty="0">
                <a:solidFill>
                  <a:schemeClr val="accent1">
                    <a:lumMod val="50000"/>
                  </a:schemeClr>
                </a:solidFill>
                <a:latin typeface="Carlito"/>
                <a:cs typeface="Carlito"/>
              </a:rPr>
              <a:t>range</a:t>
            </a:r>
            <a:endParaRPr sz="2000" dirty="0">
              <a:solidFill>
                <a:schemeClr val="accent1">
                  <a:lumMod val="50000"/>
                </a:schemeClr>
              </a:solidFill>
              <a:latin typeface="Carlito"/>
              <a:cs typeface="Carlito"/>
            </a:endParaRPr>
          </a:p>
        </p:txBody>
      </p:sp>
      <p:sp>
        <p:nvSpPr>
          <p:cNvPr id="7" name="object 5">
            <a:extLst>
              <a:ext uri="{FF2B5EF4-FFF2-40B4-BE49-F238E27FC236}">
                <a16:creationId xmlns:a16="http://schemas.microsoft.com/office/drawing/2014/main" id="{C4877628-2943-F229-2D33-B9AA7F684DEF}"/>
              </a:ext>
            </a:extLst>
          </p:cNvPr>
          <p:cNvSpPr/>
          <p:nvPr/>
        </p:nvSpPr>
        <p:spPr>
          <a:xfrm>
            <a:off x="1208532" y="21275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First Successful Ground Landing Date</a:t>
            </a:r>
          </a:p>
        </p:txBody>
      </p:sp>
      <p:sp>
        <p:nvSpPr>
          <p:cNvPr id="6" name="object 4">
            <a:extLst>
              <a:ext uri="{FF2B5EF4-FFF2-40B4-BE49-F238E27FC236}">
                <a16:creationId xmlns:a16="http://schemas.microsoft.com/office/drawing/2014/main" id="{F2CBDC8E-5A7B-4ADC-CE5E-757B1420D694}"/>
              </a:ext>
            </a:extLst>
          </p:cNvPr>
          <p:cNvSpPr txBox="1"/>
          <p:nvPr/>
        </p:nvSpPr>
        <p:spPr>
          <a:xfrm>
            <a:off x="7521067" y="2172462"/>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chemeClr val="accent1">
                    <a:lumMod val="50000"/>
                  </a:schemeClr>
                </a:solidFill>
                <a:latin typeface="Carlito"/>
                <a:cs typeface="Carlito"/>
              </a:rPr>
              <a:t>This </a:t>
            </a:r>
            <a:r>
              <a:rPr sz="2000" dirty="0">
                <a:solidFill>
                  <a:schemeClr val="accent1">
                    <a:lumMod val="50000"/>
                  </a:schemeClr>
                </a:solidFill>
                <a:latin typeface="Carlito"/>
                <a:cs typeface="Carlito"/>
              </a:rPr>
              <a:t>query </a:t>
            </a:r>
            <a:r>
              <a:rPr sz="2000" spc="-5" dirty="0">
                <a:solidFill>
                  <a:schemeClr val="accent1">
                    <a:lumMod val="50000"/>
                  </a:schemeClr>
                </a:solidFill>
                <a:latin typeface="Carlito"/>
                <a:cs typeface="Carlito"/>
              </a:rPr>
              <a:t>returns </a:t>
            </a:r>
            <a:r>
              <a:rPr sz="2000" dirty="0">
                <a:solidFill>
                  <a:schemeClr val="accent1">
                    <a:lumMod val="50000"/>
                  </a:schemeClr>
                </a:solidFill>
                <a:latin typeface="Carlito"/>
                <a:cs typeface="Carlito"/>
              </a:rPr>
              <a:t>the </a:t>
            </a:r>
            <a:r>
              <a:rPr sz="2000" spc="-35" dirty="0">
                <a:solidFill>
                  <a:schemeClr val="accent1">
                    <a:lumMod val="50000"/>
                  </a:schemeClr>
                </a:solidFill>
                <a:latin typeface="Carlito"/>
                <a:cs typeface="Carlito"/>
              </a:rPr>
              <a:t>first  </a:t>
            </a:r>
            <a:r>
              <a:rPr sz="2000" spc="-5" dirty="0">
                <a:solidFill>
                  <a:schemeClr val="accent1">
                    <a:lumMod val="50000"/>
                  </a:schemeClr>
                </a:solidFill>
                <a:latin typeface="Carlito"/>
                <a:cs typeface="Carlito"/>
              </a:rPr>
              <a:t>successful </a:t>
            </a:r>
            <a:r>
              <a:rPr sz="2000" spc="-15" dirty="0">
                <a:solidFill>
                  <a:schemeClr val="accent1">
                    <a:lumMod val="50000"/>
                  </a:schemeClr>
                </a:solidFill>
                <a:latin typeface="Carlito"/>
                <a:cs typeface="Carlito"/>
              </a:rPr>
              <a:t>ground </a:t>
            </a:r>
            <a:r>
              <a:rPr sz="2000" spc="-5" dirty="0">
                <a:solidFill>
                  <a:schemeClr val="accent1">
                    <a:lumMod val="50000"/>
                  </a:schemeClr>
                </a:solidFill>
                <a:latin typeface="Carlito"/>
                <a:cs typeface="Carlito"/>
              </a:rPr>
              <a:t>pad</a:t>
            </a:r>
            <a:r>
              <a:rPr sz="2000" spc="-145" dirty="0">
                <a:solidFill>
                  <a:schemeClr val="accent1">
                    <a:lumMod val="50000"/>
                  </a:schemeClr>
                </a:solidFill>
                <a:latin typeface="Carlito"/>
                <a:cs typeface="Carlito"/>
              </a:rPr>
              <a:t> </a:t>
            </a:r>
            <a:r>
              <a:rPr sz="2000" dirty="0">
                <a:solidFill>
                  <a:schemeClr val="accent1">
                    <a:lumMod val="50000"/>
                  </a:schemeClr>
                </a:solidFill>
                <a:latin typeface="Carlito"/>
                <a:cs typeface="Carlito"/>
              </a:rPr>
              <a:t>landing  </a:t>
            </a:r>
            <a:r>
              <a:rPr sz="2000" spc="-25" dirty="0">
                <a:solidFill>
                  <a:schemeClr val="accent1">
                    <a:lumMod val="50000"/>
                  </a:schemeClr>
                </a:solidFill>
                <a:latin typeface="Carlito"/>
                <a:cs typeface="Carlito"/>
              </a:rPr>
              <a:t>date.</a:t>
            </a:r>
            <a:endParaRPr sz="2000" dirty="0">
              <a:solidFill>
                <a:schemeClr val="accent1">
                  <a:lumMod val="50000"/>
                </a:schemeClr>
              </a:solidFill>
              <a:latin typeface="Carlito"/>
              <a:cs typeface="Carlito"/>
            </a:endParaRPr>
          </a:p>
          <a:p>
            <a:pPr marL="12700">
              <a:lnSpc>
                <a:spcPts val="2300"/>
              </a:lnSpc>
              <a:spcBef>
                <a:spcPts val="1200"/>
              </a:spcBef>
            </a:pPr>
            <a:r>
              <a:rPr sz="2000" spc="-35" dirty="0">
                <a:solidFill>
                  <a:schemeClr val="accent1">
                    <a:lumMod val="50000"/>
                  </a:schemeClr>
                </a:solidFill>
                <a:latin typeface="Carlito"/>
                <a:cs typeface="Carlito"/>
              </a:rPr>
              <a:t>First </a:t>
            </a:r>
            <a:r>
              <a:rPr sz="2000" spc="-15" dirty="0">
                <a:solidFill>
                  <a:schemeClr val="accent1">
                    <a:lumMod val="50000"/>
                  </a:schemeClr>
                </a:solidFill>
                <a:latin typeface="Carlito"/>
                <a:cs typeface="Carlito"/>
              </a:rPr>
              <a:t>ground </a:t>
            </a:r>
            <a:r>
              <a:rPr sz="2000" spc="-5" dirty="0">
                <a:solidFill>
                  <a:schemeClr val="accent1">
                    <a:lumMod val="50000"/>
                  </a:schemeClr>
                </a:solidFill>
                <a:latin typeface="Carlito"/>
                <a:cs typeface="Carlito"/>
              </a:rPr>
              <a:t>pad </a:t>
            </a:r>
            <a:r>
              <a:rPr sz="2000" dirty="0">
                <a:solidFill>
                  <a:schemeClr val="accent1">
                    <a:lumMod val="50000"/>
                  </a:schemeClr>
                </a:solidFill>
                <a:latin typeface="Carlito"/>
                <a:cs typeface="Carlito"/>
              </a:rPr>
              <a:t>landing</a:t>
            </a:r>
            <a:r>
              <a:rPr sz="2000" spc="-75"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wasn’t</a:t>
            </a:r>
            <a:endParaRPr sz="2000" dirty="0">
              <a:solidFill>
                <a:schemeClr val="accent1">
                  <a:lumMod val="50000"/>
                </a:schemeClr>
              </a:solidFill>
              <a:latin typeface="Carlito"/>
              <a:cs typeface="Carlito"/>
            </a:endParaRPr>
          </a:p>
          <a:p>
            <a:pPr marL="12700">
              <a:lnSpc>
                <a:spcPts val="2300"/>
              </a:lnSpc>
            </a:pPr>
            <a:r>
              <a:rPr sz="2000" spc="-5" dirty="0">
                <a:solidFill>
                  <a:schemeClr val="accent1">
                    <a:lumMod val="50000"/>
                  </a:schemeClr>
                </a:solidFill>
                <a:latin typeface="Carlito"/>
                <a:cs typeface="Carlito"/>
              </a:rPr>
              <a:t>until </a:t>
            </a:r>
            <a:r>
              <a:rPr sz="2000" dirty="0">
                <a:solidFill>
                  <a:schemeClr val="accent1">
                    <a:lumMod val="50000"/>
                  </a:schemeClr>
                </a:solidFill>
                <a:latin typeface="Carlito"/>
                <a:cs typeface="Carlito"/>
              </a:rPr>
              <a:t>the end </a:t>
            </a:r>
            <a:r>
              <a:rPr sz="2000" spc="-5" dirty="0">
                <a:solidFill>
                  <a:schemeClr val="accent1">
                    <a:lumMod val="50000"/>
                  </a:schemeClr>
                </a:solidFill>
                <a:latin typeface="Carlito"/>
                <a:cs typeface="Carlito"/>
              </a:rPr>
              <a:t>of</a:t>
            </a:r>
            <a:r>
              <a:rPr sz="2000" spc="-105" dirty="0">
                <a:solidFill>
                  <a:schemeClr val="accent1">
                    <a:lumMod val="50000"/>
                  </a:schemeClr>
                </a:solidFill>
                <a:latin typeface="Carlito"/>
                <a:cs typeface="Carlito"/>
              </a:rPr>
              <a:t> </a:t>
            </a:r>
            <a:r>
              <a:rPr sz="2000" dirty="0">
                <a:solidFill>
                  <a:schemeClr val="accent1">
                    <a:lumMod val="50000"/>
                  </a:schemeClr>
                </a:solidFill>
                <a:latin typeface="Carlito"/>
                <a:cs typeface="Carlito"/>
              </a:rPr>
              <a:t>2015.</a:t>
            </a:r>
          </a:p>
          <a:p>
            <a:pPr marL="12700">
              <a:lnSpc>
                <a:spcPts val="2305"/>
              </a:lnSpc>
              <a:spcBef>
                <a:spcPts val="1200"/>
              </a:spcBef>
            </a:pPr>
            <a:r>
              <a:rPr sz="2000" spc="-5" dirty="0">
                <a:solidFill>
                  <a:schemeClr val="accent1">
                    <a:lumMod val="50000"/>
                  </a:schemeClr>
                </a:solidFill>
                <a:latin typeface="Carlito"/>
                <a:cs typeface="Carlito"/>
              </a:rPr>
              <a:t>Successful </a:t>
            </a:r>
            <a:r>
              <a:rPr sz="2000" dirty="0">
                <a:solidFill>
                  <a:schemeClr val="accent1">
                    <a:lumMod val="50000"/>
                  </a:schemeClr>
                </a:solidFill>
                <a:latin typeface="Carlito"/>
                <a:cs typeface="Carlito"/>
              </a:rPr>
              <a:t>landings in</a:t>
            </a:r>
            <a:r>
              <a:rPr sz="2000" spc="-70" dirty="0">
                <a:solidFill>
                  <a:schemeClr val="accent1">
                    <a:lumMod val="50000"/>
                  </a:schemeClr>
                </a:solidFill>
                <a:latin typeface="Carlito"/>
                <a:cs typeface="Carlito"/>
              </a:rPr>
              <a:t> </a:t>
            </a:r>
            <a:r>
              <a:rPr sz="2000" spc="-20" dirty="0">
                <a:solidFill>
                  <a:schemeClr val="accent1">
                    <a:lumMod val="50000"/>
                  </a:schemeClr>
                </a:solidFill>
                <a:latin typeface="Carlito"/>
                <a:cs typeface="Carlito"/>
              </a:rPr>
              <a:t>general</a:t>
            </a:r>
            <a:endParaRPr sz="2000" dirty="0">
              <a:solidFill>
                <a:schemeClr val="accent1">
                  <a:lumMod val="50000"/>
                </a:schemeClr>
              </a:solidFill>
              <a:latin typeface="Carlito"/>
              <a:cs typeface="Carlito"/>
            </a:endParaRPr>
          </a:p>
          <a:p>
            <a:pPr marL="12700">
              <a:lnSpc>
                <a:spcPts val="2305"/>
              </a:lnSpc>
            </a:pPr>
            <a:r>
              <a:rPr sz="2000" dirty="0">
                <a:solidFill>
                  <a:schemeClr val="accent1">
                    <a:lumMod val="50000"/>
                  </a:schemeClr>
                </a:solidFill>
                <a:latin typeface="Carlito"/>
                <a:cs typeface="Carlito"/>
              </a:rPr>
              <a:t>appear </a:t>
            </a:r>
            <a:r>
              <a:rPr sz="2000" spc="-20" dirty="0">
                <a:solidFill>
                  <a:schemeClr val="accent1">
                    <a:lumMod val="50000"/>
                  </a:schemeClr>
                </a:solidFill>
                <a:latin typeface="Carlito"/>
                <a:cs typeface="Carlito"/>
              </a:rPr>
              <a:t>starting</a:t>
            </a:r>
            <a:r>
              <a:rPr sz="2000" spc="-5" dirty="0">
                <a:solidFill>
                  <a:schemeClr val="accent1">
                    <a:lumMod val="50000"/>
                  </a:schemeClr>
                </a:solidFill>
                <a:latin typeface="Carlito"/>
                <a:cs typeface="Carlito"/>
              </a:rPr>
              <a:t> </a:t>
            </a:r>
            <a:r>
              <a:rPr sz="2000" dirty="0">
                <a:solidFill>
                  <a:schemeClr val="accent1">
                    <a:lumMod val="50000"/>
                  </a:schemeClr>
                </a:solidFill>
                <a:latin typeface="Carlito"/>
                <a:cs typeface="Carlito"/>
              </a:rPr>
              <a:t>2014.</a:t>
            </a:r>
          </a:p>
        </p:txBody>
      </p:sp>
      <p:sp>
        <p:nvSpPr>
          <p:cNvPr id="7" name="object 5">
            <a:extLst>
              <a:ext uri="{FF2B5EF4-FFF2-40B4-BE49-F238E27FC236}">
                <a16:creationId xmlns:a16="http://schemas.microsoft.com/office/drawing/2014/main" id="{3BF682BA-701E-B302-1FEB-1EA272D5CB51}"/>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Successful Drone Ship Landing with Payload between 4000 and 6000</a:t>
            </a:r>
          </a:p>
        </p:txBody>
      </p:sp>
      <p:sp>
        <p:nvSpPr>
          <p:cNvPr id="6" name="object 4">
            <a:extLst>
              <a:ext uri="{FF2B5EF4-FFF2-40B4-BE49-F238E27FC236}">
                <a16:creationId xmlns:a16="http://schemas.microsoft.com/office/drawing/2014/main" id="{86E43F65-E159-B50F-649D-EED07F5D1F6E}"/>
              </a:ext>
            </a:extLst>
          </p:cNvPr>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chemeClr val="accent1">
                    <a:lumMod val="50000"/>
                  </a:schemeClr>
                </a:solidFill>
                <a:latin typeface="Carlito"/>
                <a:cs typeface="Carlito"/>
              </a:rPr>
              <a:t>This </a:t>
            </a:r>
            <a:r>
              <a:rPr sz="2000" dirty="0">
                <a:solidFill>
                  <a:schemeClr val="accent1">
                    <a:lumMod val="50000"/>
                  </a:schemeClr>
                </a:solidFill>
                <a:latin typeface="Carlito"/>
                <a:cs typeface="Carlito"/>
              </a:rPr>
              <a:t>query </a:t>
            </a:r>
            <a:r>
              <a:rPr sz="2000" spc="-5" dirty="0">
                <a:solidFill>
                  <a:schemeClr val="accent1">
                    <a:lumMod val="50000"/>
                  </a:schemeClr>
                </a:solidFill>
                <a:latin typeface="Carlito"/>
                <a:cs typeface="Carlito"/>
              </a:rPr>
              <a:t>returns </a:t>
            </a:r>
            <a:r>
              <a:rPr sz="2000" dirty="0">
                <a:solidFill>
                  <a:schemeClr val="accent1">
                    <a:lumMod val="50000"/>
                  </a:schemeClr>
                </a:solidFill>
                <a:latin typeface="Carlito"/>
                <a:cs typeface="Carlito"/>
              </a:rPr>
              <a:t>the </a:t>
            </a:r>
            <a:r>
              <a:rPr sz="2000" spc="-20" dirty="0">
                <a:solidFill>
                  <a:schemeClr val="accent1">
                    <a:lumMod val="50000"/>
                  </a:schemeClr>
                </a:solidFill>
                <a:latin typeface="Carlito"/>
                <a:cs typeface="Carlito"/>
              </a:rPr>
              <a:t>four  booster </a:t>
            </a:r>
            <a:r>
              <a:rPr sz="2000" spc="-25" dirty="0">
                <a:solidFill>
                  <a:schemeClr val="accent1">
                    <a:lumMod val="50000"/>
                  </a:schemeClr>
                </a:solidFill>
                <a:latin typeface="Carlito"/>
                <a:cs typeface="Carlito"/>
              </a:rPr>
              <a:t>versions </a:t>
            </a:r>
            <a:r>
              <a:rPr sz="2000" spc="-5" dirty="0">
                <a:solidFill>
                  <a:schemeClr val="accent1">
                    <a:lumMod val="50000"/>
                  </a:schemeClr>
                </a:solidFill>
                <a:latin typeface="Carlito"/>
                <a:cs typeface="Carlito"/>
              </a:rPr>
              <a:t>that had  successful </a:t>
            </a:r>
            <a:r>
              <a:rPr sz="2000" spc="-20" dirty="0">
                <a:solidFill>
                  <a:schemeClr val="accent1">
                    <a:lumMod val="50000"/>
                  </a:schemeClr>
                </a:solidFill>
                <a:latin typeface="Carlito"/>
                <a:cs typeface="Carlito"/>
              </a:rPr>
              <a:t>drone </a:t>
            </a:r>
            <a:r>
              <a:rPr sz="2000" spc="-5" dirty="0">
                <a:solidFill>
                  <a:schemeClr val="accent1">
                    <a:lumMod val="50000"/>
                  </a:schemeClr>
                </a:solidFill>
                <a:latin typeface="Carlito"/>
                <a:cs typeface="Carlito"/>
              </a:rPr>
              <a:t>ship</a:t>
            </a:r>
            <a:r>
              <a:rPr sz="2000" spc="-100" dirty="0">
                <a:solidFill>
                  <a:schemeClr val="accent1">
                    <a:lumMod val="50000"/>
                  </a:schemeClr>
                </a:solidFill>
                <a:latin typeface="Carlito"/>
                <a:cs typeface="Carlito"/>
              </a:rPr>
              <a:t> </a:t>
            </a:r>
            <a:r>
              <a:rPr sz="2000" dirty="0">
                <a:solidFill>
                  <a:schemeClr val="accent1">
                    <a:lumMod val="50000"/>
                  </a:schemeClr>
                </a:solidFill>
                <a:latin typeface="Carlito"/>
                <a:cs typeface="Carlito"/>
              </a:rPr>
              <a:t>landings  and a </a:t>
            </a:r>
            <a:r>
              <a:rPr sz="2000" spc="-5" dirty="0">
                <a:solidFill>
                  <a:schemeClr val="accent1">
                    <a:lumMod val="50000"/>
                  </a:schemeClr>
                </a:solidFill>
                <a:latin typeface="Carlito"/>
                <a:cs typeface="Carlito"/>
              </a:rPr>
              <a:t>payload mass between  </a:t>
            </a:r>
            <a:r>
              <a:rPr sz="2000" dirty="0">
                <a:solidFill>
                  <a:schemeClr val="accent1">
                    <a:lumMod val="50000"/>
                  </a:schemeClr>
                </a:solidFill>
                <a:latin typeface="Carlito"/>
                <a:cs typeface="Carlito"/>
              </a:rPr>
              <a:t>4000 and 6000</a:t>
            </a:r>
            <a:r>
              <a:rPr sz="2000" spc="-165" dirty="0">
                <a:solidFill>
                  <a:schemeClr val="accent1">
                    <a:lumMod val="50000"/>
                  </a:schemeClr>
                </a:solidFill>
                <a:latin typeface="Carlito"/>
                <a:cs typeface="Carlito"/>
              </a:rPr>
              <a:t> </a:t>
            </a:r>
            <a:r>
              <a:rPr sz="2000" spc="-25" dirty="0">
                <a:solidFill>
                  <a:schemeClr val="accent1">
                    <a:lumMod val="50000"/>
                  </a:schemeClr>
                </a:solidFill>
                <a:latin typeface="Carlito"/>
                <a:cs typeface="Carlito"/>
              </a:rPr>
              <a:t>noninclusively.</a:t>
            </a:r>
            <a:endParaRPr sz="2000" dirty="0">
              <a:solidFill>
                <a:schemeClr val="accent1">
                  <a:lumMod val="50000"/>
                </a:schemeClr>
              </a:solidFill>
              <a:latin typeface="Carlito"/>
              <a:cs typeface="Carlito"/>
            </a:endParaRPr>
          </a:p>
        </p:txBody>
      </p:sp>
      <p:sp>
        <p:nvSpPr>
          <p:cNvPr id="7" name="object 5">
            <a:extLst>
              <a:ext uri="{FF2B5EF4-FFF2-40B4-BE49-F238E27FC236}">
                <a16:creationId xmlns:a16="http://schemas.microsoft.com/office/drawing/2014/main" id="{565C2C9B-752C-8FAD-7C93-6982306DA754}"/>
              </a:ext>
            </a:extLst>
          </p:cNvPr>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Executive Summary</a:t>
            </a:r>
          </a:p>
        </p:txBody>
      </p:sp>
      <p:sp>
        <p:nvSpPr>
          <p:cNvPr id="5" name="object 3">
            <a:extLst>
              <a:ext uri="{FF2B5EF4-FFF2-40B4-BE49-F238E27FC236}">
                <a16:creationId xmlns:a16="http://schemas.microsoft.com/office/drawing/2014/main" id="{AAC7DDA2-22C5-79F7-8DCE-61A961D21F9A}"/>
              </a:ext>
            </a:extLst>
          </p:cNvPr>
          <p:cNvSpPr txBox="1"/>
          <p:nvPr/>
        </p:nvSpPr>
        <p:spPr>
          <a:xfrm>
            <a:off x="945588" y="1787493"/>
            <a:ext cx="10164445" cy="3753078"/>
          </a:xfrm>
          <a:prstGeom prst="rect">
            <a:avLst/>
          </a:prstGeom>
        </p:spPr>
        <p:txBody>
          <a:bodyPr lIns="91440" tIns="45720" rIns="91440" bIns="45720" anchor="t">
            <a:normAutofit lnSpcReduction="10000"/>
          </a:bodyPr>
          <a:lstStyle>
            <a:defPPr>
              <a:defRPr lang="en-US"/>
            </a:defPPr>
            <a:lvl1pPr marL="228600" indent="-228600">
              <a:lnSpc>
                <a:spcPct val="100000"/>
              </a:lnSpc>
              <a:spcBef>
                <a:spcPts val="1400"/>
              </a:spcBef>
              <a:buFont typeface="Arial"/>
              <a:buChar char="•"/>
              <a:defRPr sz="2200">
                <a:solidFill>
                  <a:schemeClr val="tx1">
                    <a:lumMod val="75000"/>
                    <a:lumOff val="25000"/>
                  </a:schemeClr>
                </a:solidFill>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dirty="0"/>
              <a:t>Collected data from public SpaceX API and SpaceX Wikipedia page.</a:t>
            </a:r>
            <a:r>
              <a:rPr lang="en-US" dirty="0"/>
              <a:t> </a:t>
            </a:r>
            <a:r>
              <a:rPr dirty="0"/>
              <a:t>Created labels  column ‘class’ which classifies successful landings.</a:t>
            </a:r>
            <a:r>
              <a:rPr lang="en-US" dirty="0"/>
              <a:t> </a:t>
            </a:r>
            <a:r>
              <a:rPr dirty="0"/>
              <a:t>Explored data using SQL,  visualization, folium maps, and dashboards. Gathered relevant columns to be used as  features. Changed all categorical variables to binary using one hot encoding.  Standardized data and used GridSearchCV to find best parameters for machine learning  models. Visualize accuracy score of all models.</a:t>
            </a:r>
          </a:p>
          <a:p>
            <a:endParaRPr dirty="0"/>
          </a:p>
          <a:p>
            <a:r>
              <a:rPr dirty="0"/>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Total Number of Successful and Failure Mission Outcomes</a:t>
            </a:r>
          </a:p>
        </p:txBody>
      </p:sp>
      <p:sp>
        <p:nvSpPr>
          <p:cNvPr id="6" name="object 4">
            <a:extLst>
              <a:ext uri="{FF2B5EF4-FFF2-40B4-BE49-F238E27FC236}">
                <a16:creationId xmlns:a16="http://schemas.microsoft.com/office/drawing/2014/main" id="{A002B646-9D91-77B6-1902-60692D1B42BE}"/>
              </a:ext>
            </a:extLst>
          </p:cNvPr>
          <p:cNvSpPr txBox="1"/>
          <p:nvPr/>
        </p:nvSpPr>
        <p:spPr>
          <a:xfrm>
            <a:off x="7211694"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chemeClr val="accent1">
                    <a:lumMod val="50000"/>
                  </a:schemeClr>
                </a:solidFill>
                <a:latin typeface="Carlito"/>
                <a:cs typeface="Carlito"/>
              </a:rPr>
              <a:t>This </a:t>
            </a:r>
            <a:r>
              <a:rPr sz="2000" dirty="0">
                <a:solidFill>
                  <a:schemeClr val="accent1">
                    <a:lumMod val="50000"/>
                  </a:schemeClr>
                </a:solidFill>
                <a:latin typeface="Carlito"/>
                <a:cs typeface="Carlito"/>
              </a:rPr>
              <a:t>query </a:t>
            </a:r>
            <a:r>
              <a:rPr sz="2000" spc="-5" dirty="0">
                <a:solidFill>
                  <a:schemeClr val="accent1">
                    <a:lumMod val="50000"/>
                  </a:schemeClr>
                </a:solidFill>
                <a:latin typeface="Carlito"/>
                <a:cs typeface="Carlito"/>
              </a:rPr>
              <a:t>returns </a:t>
            </a:r>
            <a:r>
              <a:rPr sz="2000" dirty="0">
                <a:solidFill>
                  <a:schemeClr val="accent1">
                    <a:lumMod val="50000"/>
                  </a:schemeClr>
                </a:solidFill>
                <a:latin typeface="Carlito"/>
                <a:cs typeface="Carlito"/>
              </a:rPr>
              <a:t>a </a:t>
            </a:r>
            <a:r>
              <a:rPr sz="2000" spc="-15" dirty="0">
                <a:solidFill>
                  <a:schemeClr val="accent1">
                    <a:lumMod val="50000"/>
                  </a:schemeClr>
                </a:solidFill>
                <a:latin typeface="Carlito"/>
                <a:cs typeface="Carlito"/>
              </a:rPr>
              <a:t>count </a:t>
            </a:r>
            <a:r>
              <a:rPr sz="2000" spc="-5" dirty="0">
                <a:solidFill>
                  <a:schemeClr val="accent1">
                    <a:lumMod val="50000"/>
                  </a:schemeClr>
                </a:solidFill>
                <a:latin typeface="Carlito"/>
                <a:cs typeface="Carlito"/>
              </a:rPr>
              <a:t>of</a:t>
            </a:r>
            <a:r>
              <a:rPr sz="2000" spc="-140" dirty="0">
                <a:solidFill>
                  <a:schemeClr val="accent1">
                    <a:lumMod val="50000"/>
                  </a:schemeClr>
                </a:solidFill>
                <a:latin typeface="Carlito"/>
                <a:cs typeface="Carlito"/>
              </a:rPr>
              <a:t> </a:t>
            </a:r>
            <a:r>
              <a:rPr sz="2000" dirty="0">
                <a:solidFill>
                  <a:schemeClr val="accent1">
                    <a:lumMod val="50000"/>
                  </a:schemeClr>
                </a:solidFill>
                <a:latin typeface="Carlito"/>
                <a:cs typeface="Carlito"/>
              </a:rPr>
              <a:t>each</a:t>
            </a:r>
          </a:p>
          <a:p>
            <a:pPr marL="12700">
              <a:lnSpc>
                <a:spcPts val="2305"/>
              </a:lnSpc>
            </a:pPr>
            <a:r>
              <a:rPr sz="2000" spc="-5" dirty="0">
                <a:solidFill>
                  <a:schemeClr val="accent1">
                    <a:lumMod val="50000"/>
                  </a:schemeClr>
                </a:solidFill>
                <a:latin typeface="Carlito"/>
                <a:cs typeface="Carlito"/>
              </a:rPr>
              <a:t>mission</a:t>
            </a:r>
            <a:r>
              <a:rPr sz="2000" spc="-10" dirty="0">
                <a:solidFill>
                  <a:schemeClr val="accent1">
                    <a:lumMod val="50000"/>
                  </a:schemeClr>
                </a:solidFill>
                <a:latin typeface="Carlito"/>
                <a:cs typeface="Carlito"/>
              </a:rPr>
              <a:t> </a:t>
            </a:r>
            <a:r>
              <a:rPr sz="2000" spc="-15" dirty="0">
                <a:solidFill>
                  <a:schemeClr val="accent1">
                    <a:lumMod val="50000"/>
                  </a:schemeClr>
                </a:solidFill>
                <a:latin typeface="Carlito"/>
                <a:cs typeface="Carlito"/>
              </a:rPr>
              <a:t>outcome.</a:t>
            </a:r>
            <a:endParaRPr sz="2000" dirty="0">
              <a:solidFill>
                <a:schemeClr val="accent1">
                  <a:lumMod val="50000"/>
                </a:schemeClr>
              </a:solidFill>
              <a:latin typeface="Carlito"/>
              <a:cs typeface="Carlito"/>
            </a:endParaRPr>
          </a:p>
          <a:p>
            <a:pPr marL="12700" marR="83820">
              <a:lnSpc>
                <a:spcPts val="2200"/>
              </a:lnSpc>
              <a:spcBef>
                <a:spcPts val="1440"/>
              </a:spcBef>
            </a:pPr>
            <a:r>
              <a:rPr sz="2000" dirty="0">
                <a:solidFill>
                  <a:schemeClr val="accent1">
                    <a:lumMod val="50000"/>
                  </a:schemeClr>
                </a:solidFill>
                <a:latin typeface="Carlito"/>
                <a:cs typeface="Carlito"/>
              </a:rPr>
              <a:t>SpaceX </a:t>
            </a:r>
            <a:r>
              <a:rPr sz="2000" spc="-5" dirty="0">
                <a:solidFill>
                  <a:schemeClr val="accent1">
                    <a:lumMod val="50000"/>
                  </a:schemeClr>
                </a:solidFill>
                <a:latin typeface="Carlito"/>
                <a:cs typeface="Carlito"/>
              </a:rPr>
              <a:t>appears </a:t>
            </a:r>
            <a:r>
              <a:rPr sz="2000" spc="-20" dirty="0">
                <a:solidFill>
                  <a:schemeClr val="accent1">
                    <a:lumMod val="50000"/>
                  </a:schemeClr>
                </a:solidFill>
                <a:latin typeface="Carlito"/>
                <a:cs typeface="Carlito"/>
              </a:rPr>
              <a:t>to </a:t>
            </a:r>
            <a:r>
              <a:rPr sz="2000" spc="-5" dirty="0">
                <a:solidFill>
                  <a:schemeClr val="accent1">
                    <a:lumMod val="50000"/>
                  </a:schemeClr>
                </a:solidFill>
                <a:latin typeface="Carlito"/>
                <a:cs typeface="Carlito"/>
              </a:rPr>
              <a:t>achieve </a:t>
            </a:r>
            <a:r>
              <a:rPr sz="2000" dirty="0">
                <a:solidFill>
                  <a:schemeClr val="accent1">
                    <a:lumMod val="50000"/>
                  </a:schemeClr>
                </a:solidFill>
                <a:latin typeface="Carlito"/>
                <a:cs typeface="Carlito"/>
              </a:rPr>
              <a:t>its  </a:t>
            </a:r>
            <a:r>
              <a:rPr sz="2000" spc="-5" dirty="0">
                <a:solidFill>
                  <a:schemeClr val="accent1">
                    <a:lumMod val="50000"/>
                  </a:schemeClr>
                </a:solidFill>
                <a:latin typeface="Carlito"/>
                <a:cs typeface="Carlito"/>
              </a:rPr>
              <a:t>mission </a:t>
            </a:r>
            <a:r>
              <a:rPr sz="2000" spc="-20" dirty="0">
                <a:solidFill>
                  <a:schemeClr val="accent1">
                    <a:lumMod val="50000"/>
                  </a:schemeClr>
                </a:solidFill>
                <a:latin typeface="Carlito"/>
                <a:cs typeface="Carlito"/>
              </a:rPr>
              <a:t>outcome </a:t>
            </a:r>
            <a:r>
              <a:rPr sz="2000" spc="-5" dirty="0">
                <a:solidFill>
                  <a:schemeClr val="accent1">
                    <a:lumMod val="50000"/>
                  </a:schemeClr>
                </a:solidFill>
                <a:latin typeface="Carlito"/>
                <a:cs typeface="Carlito"/>
              </a:rPr>
              <a:t>nearly </a:t>
            </a:r>
            <a:r>
              <a:rPr sz="2000" dirty="0">
                <a:solidFill>
                  <a:schemeClr val="accent1">
                    <a:lumMod val="50000"/>
                  </a:schemeClr>
                </a:solidFill>
                <a:latin typeface="Carlito"/>
                <a:cs typeface="Carlito"/>
              </a:rPr>
              <a:t>99% </a:t>
            </a:r>
            <a:r>
              <a:rPr sz="2000" spc="-5" dirty="0">
                <a:solidFill>
                  <a:schemeClr val="accent1">
                    <a:lumMod val="50000"/>
                  </a:schemeClr>
                </a:solidFill>
                <a:latin typeface="Carlito"/>
                <a:cs typeface="Carlito"/>
              </a:rPr>
              <a:t>of</a:t>
            </a:r>
            <a:r>
              <a:rPr sz="2000" spc="-100" dirty="0">
                <a:solidFill>
                  <a:schemeClr val="accent1">
                    <a:lumMod val="50000"/>
                  </a:schemeClr>
                </a:solidFill>
                <a:latin typeface="Carlito"/>
                <a:cs typeface="Carlito"/>
              </a:rPr>
              <a:t> </a:t>
            </a:r>
            <a:r>
              <a:rPr sz="2000" dirty="0">
                <a:solidFill>
                  <a:schemeClr val="accent1">
                    <a:lumMod val="50000"/>
                  </a:schemeClr>
                </a:solidFill>
                <a:latin typeface="Carlito"/>
                <a:cs typeface="Carlito"/>
              </a:rPr>
              <a:t>the  </a:t>
            </a:r>
            <a:r>
              <a:rPr sz="2000" spc="-5" dirty="0">
                <a:solidFill>
                  <a:schemeClr val="accent1">
                    <a:lumMod val="50000"/>
                  </a:schemeClr>
                </a:solidFill>
                <a:latin typeface="Carlito"/>
                <a:cs typeface="Carlito"/>
              </a:rPr>
              <a:t>time.</a:t>
            </a:r>
            <a:endParaRPr sz="2000" dirty="0">
              <a:solidFill>
                <a:schemeClr val="accent1">
                  <a:lumMod val="50000"/>
                </a:schemeClr>
              </a:solidFill>
              <a:latin typeface="Carlito"/>
              <a:cs typeface="Carlito"/>
            </a:endParaRPr>
          </a:p>
          <a:p>
            <a:pPr marL="12700">
              <a:lnSpc>
                <a:spcPts val="2305"/>
              </a:lnSpc>
              <a:spcBef>
                <a:spcPts val="1150"/>
              </a:spcBef>
            </a:pPr>
            <a:r>
              <a:rPr sz="2000" spc="-5" dirty="0">
                <a:solidFill>
                  <a:schemeClr val="accent1">
                    <a:lumMod val="50000"/>
                  </a:schemeClr>
                </a:solidFill>
                <a:latin typeface="Carlito"/>
                <a:cs typeface="Carlito"/>
              </a:rPr>
              <a:t>This </a:t>
            </a:r>
            <a:r>
              <a:rPr sz="2000" dirty="0">
                <a:solidFill>
                  <a:schemeClr val="accent1">
                    <a:lumMod val="50000"/>
                  </a:schemeClr>
                </a:solidFill>
                <a:latin typeface="Carlito"/>
                <a:cs typeface="Carlito"/>
              </a:rPr>
              <a:t>means </a:t>
            </a:r>
            <a:r>
              <a:rPr sz="2000" spc="-5" dirty="0">
                <a:solidFill>
                  <a:schemeClr val="accent1">
                    <a:lumMod val="50000"/>
                  </a:schemeClr>
                </a:solidFill>
                <a:latin typeface="Carlito"/>
                <a:cs typeface="Carlito"/>
              </a:rPr>
              <a:t>that </a:t>
            </a:r>
            <a:r>
              <a:rPr sz="2000" spc="-20" dirty="0">
                <a:solidFill>
                  <a:schemeClr val="accent1">
                    <a:lumMod val="50000"/>
                  </a:schemeClr>
                </a:solidFill>
                <a:latin typeface="Carlito"/>
                <a:cs typeface="Carlito"/>
              </a:rPr>
              <a:t>most </a:t>
            </a:r>
            <a:r>
              <a:rPr sz="2000" dirty="0">
                <a:solidFill>
                  <a:schemeClr val="accent1">
                    <a:lumMod val="50000"/>
                  </a:schemeClr>
                </a:solidFill>
                <a:latin typeface="Carlito"/>
                <a:cs typeface="Carlito"/>
              </a:rPr>
              <a:t>of the</a:t>
            </a:r>
            <a:r>
              <a:rPr sz="2000" spc="-85"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landing</a:t>
            </a:r>
            <a:endParaRPr sz="2000" dirty="0">
              <a:solidFill>
                <a:schemeClr val="accent1">
                  <a:lumMod val="50000"/>
                </a:schemeClr>
              </a:solidFill>
              <a:latin typeface="Carlito"/>
              <a:cs typeface="Carlito"/>
            </a:endParaRPr>
          </a:p>
          <a:p>
            <a:pPr marL="12700">
              <a:lnSpc>
                <a:spcPts val="2305"/>
              </a:lnSpc>
            </a:pPr>
            <a:r>
              <a:rPr sz="2000" spc="-20" dirty="0">
                <a:solidFill>
                  <a:schemeClr val="accent1">
                    <a:lumMod val="50000"/>
                  </a:schemeClr>
                </a:solidFill>
                <a:latin typeface="Carlito"/>
                <a:cs typeface="Carlito"/>
              </a:rPr>
              <a:t>failures are</a:t>
            </a:r>
            <a:r>
              <a:rPr sz="2000" spc="40"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intended.</a:t>
            </a:r>
            <a:endParaRPr sz="2000" dirty="0">
              <a:solidFill>
                <a:schemeClr val="accent1">
                  <a:lumMod val="50000"/>
                </a:schemeClr>
              </a:solidFill>
              <a:latin typeface="Carlito"/>
              <a:cs typeface="Carlito"/>
            </a:endParaRPr>
          </a:p>
          <a:p>
            <a:pPr marL="12700" marR="337185">
              <a:lnSpc>
                <a:spcPts val="2200"/>
              </a:lnSpc>
              <a:spcBef>
                <a:spcPts val="1440"/>
              </a:spcBef>
            </a:pPr>
            <a:r>
              <a:rPr sz="2000" spc="-40" dirty="0">
                <a:solidFill>
                  <a:schemeClr val="accent1">
                    <a:lumMod val="50000"/>
                  </a:schemeClr>
                </a:solidFill>
                <a:latin typeface="Carlito"/>
                <a:cs typeface="Carlito"/>
              </a:rPr>
              <a:t>Interestingly, </a:t>
            </a:r>
            <a:r>
              <a:rPr sz="2000" spc="-5" dirty="0">
                <a:solidFill>
                  <a:schemeClr val="accent1">
                    <a:lumMod val="50000"/>
                  </a:schemeClr>
                </a:solidFill>
                <a:latin typeface="Carlito"/>
                <a:cs typeface="Carlito"/>
              </a:rPr>
              <a:t>one </a:t>
            </a:r>
            <a:r>
              <a:rPr sz="2000" dirty="0">
                <a:solidFill>
                  <a:schemeClr val="accent1">
                    <a:lumMod val="50000"/>
                  </a:schemeClr>
                </a:solidFill>
                <a:latin typeface="Carlito"/>
                <a:cs typeface="Carlito"/>
              </a:rPr>
              <a:t>launch </a:t>
            </a:r>
            <a:r>
              <a:rPr sz="2000" spc="-5" dirty="0">
                <a:solidFill>
                  <a:schemeClr val="accent1">
                    <a:lumMod val="50000"/>
                  </a:schemeClr>
                </a:solidFill>
                <a:latin typeface="Carlito"/>
                <a:cs typeface="Carlito"/>
              </a:rPr>
              <a:t>has </a:t>
            </a:r>
            <a:r>
              <a:rPr sz="2000" dirty="0">
                <a:solidFill>
                  <a:schemeClr val="accent1">
                    <a:lumMod val="50000"/>
                  </a:schemeClr>
                </a:solidFill>
                <a:latin typeface="Carlito"/>
                <a:cs typeface="Carlito"/>
              </a:rPr>
              <a:t>an  unclear </a:t>
            </a:r>
            <a:r>
              <a:rPr sz="2000" spc="-10" dirty="0">
                <a:solidFill>
                  <a:schemeClr val="accent1">
                    <a:lumMod val="50000"/>
                  </a:schemeClr>
                </a:solidFill>
                <a:latin typeface="Carlito"/>
                <a:cs typeface="Carlito"/>
              </a:rPr>
              <a:t>payload </a:t>
            </a:r>
            <a:r>
              <a:rPr sz="2000" spc="-25" dirty="0">
                <a:solidFill>
                  <a:schemeClr val="accent1">
                    <a:lumMod val="50000"/>
                  </a:schemeClr>
                </a:solidFill>
                <a:latin typeface="Carlito"/>
                <a:cs typeface="Carlito"/>
              </a:rPr>
              <a:t>status </a:t>
            </a:r>
            <a:r>
              <a:rPr sz="2000" dirty="0">
                <a:solidFill>
                  <a:schemeClr val="accent1">
                    <a:lumMod val="50000"/>
                  </a:schemeClr>
                </a:solidFill>
                <a:latin typeface="Carlito"/>
                <a:cs typeface="Carlito"/>
              </a:rPr>
              <a:t>and  </a:t>
            </a:r>
            <a:r>
              <a:rPr sz="2000" spc="-20" dirty="0">
                <a:solidFill>
                  <a:schemeClr val="accent1">
                    <a:lumMod val="50000"/>
                  </a:schemeClr>
                </a:solidFill>
                <a:latin typeface="Carlito"/>
                <a:cs typeface="Carlito"/>
              </a:rPr>
              <a:t>unfortunately </a:t>
            </a:r>
            <a:r>
              <a:rPr sz="2000" spc="-5" dirty="0">
                <a:solidFill>
                  <a:schemeClr val="accent1">
                    <a:lumMod val="50000"/>
                  </a:schemeClr>
                </a:solidFill>
                <a:latin typeface="Carlito"/>
                <a:cs typeface="Carlito"/>
              </a:rPr>
              <a:t>one </a:t>
            </a:r>
            <a:r>
              <a:rPr sz="2000" spc="-20" dirty="0">
                <a:solidFill>
                  <a:schemeClr val="accent1">
                    <a:lumMod val="50000"/>
                  </a:schemeClr>
                </a:solidFill>
                <a:latin typeface="Carlito"/>
                <a:cs typeface="Carlito"/>
              </a:rPr>
              <a:t>failed </a:t>
            </a:r>
            <a:r>
              <a:rPr sz="2000" spc="-5" dirty="0">
                <a:solidFill>
                  <a:schemeClr val="accent1">
                    <a:lumMod val="50000"/>
                  </a:schemeClr>
                </a:solidFill>
                <a:latin typeface="Carlito"/>
                <a:cs typeface="Carlito"/>
              </a:rPr>
              <a:t>in</a:t>
            </a:r>
            <a:r>
              <a:rPr sz="2000" spc="-40" dirty="0">
                <a:solidFill>
                  <a:schemeClr val="accent1">
                    <a:lumMod val="50000"/>
                  </a:schemeClr>
                </a:solidFill>
                <a:latin typeface="Carlito"/>
                <a:cs typeface="Carlito"/>
              </a:rPr>
              <a:t> </a:t>
            </a:r>
            <a:r>
              <a:rPr sz="2000" spc="-15" dirty="0">
                <a:solidFill>
                  <a:schemeClr val="accent1">
                    <a:lumMod val="50000"/>
                  </a:schemeClr>
                </a:solidFill>
                <a:latin typeface="Carlito"/>
                <a:cs typeface="Carlito"/>
              </a:rPr>
              <a:t>flight.</a:t>
            </a:r>
            <a:endParaRPr sz="2000" dirty="0">
              <a:solidFill>
                <a:schemeClr val="accent1">
                  <a:lumMod val="50000"/>
                </a:schemeClr>
              </a:solidFill>
              <a:latin typeface="Carlito"/>
              <a:cs typeface="Carlito"/>
            </a:endParaRPr>
          </a:p>
        </p:txBody>
      </p:sp>
      <p:sp>
        <p:nvSpPr>
          <p:cNvPr id="7" name="object 5">
            <a:extLst>
              <a:ext uri="{FF2B5EF4-FFF2-40B4-BE49-F238E27FC236}">
                <a16:creationId xmlns:a16="http://schemas.microsoft.com/office/drawing/2014/main" id="{90EDCA9A-92F1-0150-EFEF-5AE6CE299988}"/>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Boosters Carried Maximum Payload</a:t>
            </a:r>
          </a:p>
        </p:txBody>
      </p:sp>
      <p:sp>
        <p:nvSpPr>
          <p:cNvPr id="6" name="object 2">
            <a:extLst>
              <a:ext uri="{FF2B5EF4-FFF2-40B4-BE49-F238E27FC236}">
                <a16:creationId xmlns:a16="http://schemas.microsoft.com/office/drawing/2014/main" id="{AF7D96AC-A29C-5C90-F817-1D861EB69E2E}"/>
              </a:ext>
            </a:extLst>
          </p:cNvPr>
          <p:cNvSpPr/>
          <p:nvPr/>
        </p:nvSpPr>
        <p:spPr>
          <a:xfrm>
            <a:off x="838200" y="1755648"/>
            <a:ext cx="5811011" cy="4885944"/>
          </a:xfrm>
          <a:prstGeom prst="rect">
            <a:avLst/>
          </a:prstGeom>
          <a:blipFill>
            <a:blip r:embed="rId3"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FCCC69F6-D58C-A7FD-50CC-1EB4C8C76D9C}"/>
              </a:ext>
            </a:extLst>
          </p:cNvPr>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chemeClr val="accent1">
                    <a:lumMod val="50000"/>
                  </a:schemeClr>
                </a:solidFill>
                <a:latin typeface="Carlito"/>
                <a:cs typeface="Carlito"/>
              </a:rPr>
              <a:t>This </a:t>
            </a:r>
            <a:r>
              <a:rPr sz="2000" dirty="0">
                <a:solidFill>
                  <a:schemeClr val="accent1">
                    <a:lumMod val="50000"/>
                  </a:schemeClr>
                </a:solidFill>
                <a:latin typeface="Carlito"/>
                <a:cs typeface="Carlito"/>
              </a:rPr>
              <a:t>query </a:t>
            </a:r>
            <a:r>
              <a:rPr sz="2000" spc="-5" dirty="0">
                <a:solidFill>
                  <a:schemeClr val="accent1">
                    <a:lumMod val="50000"/>
                  </a:schemeClr>
                </a:solidFill>
                <a:latin typeface="Carlito"/>
                <a:cs typeface="Carlito"/>
              </a:rPr>
              <a:t>returns </a:t>
            </a:r>
            <a:r>
              <a:rPr sz="2000" dirty="0">
                <a:solidFill>
                  <a:schemeClr val="accent1">
                    <a:lumMod val="50000"/>
                  </a:schemeClr>
                </a:solidFill>
                <a:latin typeface="Carlito"/>
                <a:cs typeface="Carlito"/>
              </a:rPr>
              <a:t>the </a:t>
            </a:r>
            <a:r>
              <a:rPr sz="2000" spc="-20" dirty="0">
                <a:solidFill>
                  <a:schemeClr val="accent1">
                    <a:lumMod val="50000"/>
                  </a:schemeClr>
                </a:solidFill>
                <a:latin typeface="Carlito"/>
                <a:cs typeface="Carlito"/>
              </a:rPr>
              <a:t>booster </a:t>
            </a:r>
            <a:r>
              <a:rPr sz="2000" spc="-25" dirty="0">
                <a:solidFill>
                  <a:schemeClr val="accent1">
                    <a:lumMod val="50000"/>
                  </a:schemeClr>
                </a:solidFill>
                <a:latin typeface="Carlito"/>
                <a:cs typeface="Carlito"/>
              </a:rPr>
              <a:t>versions </a:t>
            </a:r>
            <a:r>
              <a:rPr sz="2000" spc="-5" dirty="0">
                <a:solidFill>
                  <a:schemeClr val="accent1">
                    <a:lumMod val="50000"/>
                  </a:schemeClr>
                </a:solidFill>
                <a:latin typeface="Carlito"/>
                <a:cs typeface="Carlito"/>
              </a:rPr>
              <a:t>that  carried </a:t>
            </a:r>
            <a:r>
              <a:rPr sz="2000" dirty="0">
                <a:solidFill>
                  <a:schemeClr val="accent1">
                    <a:lumMod val="50000"/>
                  </a:schemeClr>
                </a:solidFill>
                <a:latin typeface="Carlito"/>
                <a:cs typeface="Carlito"/>
              </a:rPr>
              <a:t>the </a:t>
            </a:r>
            <a:r>
              <a:rPr sz="2000" spc="-5" dirty="0">
                <a:solidFill>
                  <a:schemeClr val="accent1">
                    <a:lumMod val="50000"/>
                  </a:schemeClr>
                </a:solidFill>
                <a:latin typeface="Carlito"/>
                <a:cs typeface="Carlito"/>
              </a:rPr>
              <a:t>highest </a:t>
            </a:r>
            <a:r>
              <a:rPr sz="2000" spc="-10" dirty="0">
                <a:solidFill>
                  <a:schemeClr val="accent1">
                    <a:lumMod val="50000"/>
                  </a:schemeClr>
                </a:solidFill>
                <a:latin typeface="Carlito"/>
                <a:cs typeface="Carlito"/>
              </a:rPr>
              <a:t>payload </a:t>
            </a:r>
            <a:r>
              <a:rPr sz="2000" spc="-5" dirty="0">
                <a:solidFill>
                  <a:schemeClr val="accent1">
                    <a:lumMod val="50000"/>
                  </a:schemeClr>
                </a:solidFill>
                <a:latin typeface="Carlito"/>
                <a:cs typeface="Carlito"/>
              </a:rPr>
              <a:t>mass of </a:t>
            </a:r>
            <a:r>
              <a:rPr sz="2000" dirty="0">
                <a:solidFill>
                  <a:schemeClr val="accent1">
                    <a:lumMod val="50000"/>
                  </a:schemeClr>
                </a:solidFill>
                <a:latin typeface="Carlito"/>
                <a:cs typeface="Carlito"/>
              </a:rPr>
              <a:t>15600  kg.</a:t>
            </a:r>
          </a:p>
          <a:p>
            <a:pPr marL="12700" marR="71120">
              <a:lnSpc>
                <a:spcPts val="2200"/>
              </a:lnSpc>
              <a:spcBef>
                <a:spcPts val="1440"/>
              </a:spcBef>
            </a:pPr>
            <a:r>
              <a:rPr sz="2000" spc="-5" dirty="0">
                <a:solidFill>
                  <a:schemeClr val="accent1">
                    <a:lumMod val="50000"/>
                  </a:schemeClr>
                </a:solidFill>
                <a:latin typeface="Carlito"/>
                <a:cs typeface="Carlito"/>
              </a:rPr>
              <a:t>These </a:t>
            </a:r>
            <a:r>
              <a:rPr sz="2000" spc="-20" dirty="0">
                <a:solidFill>
                  <a:schemeClr val="accent1">
                    <a:lumMod val="50000"/>
                  </a:schemeClr>
                </a:solidFill>
                <a:latin typeface="Carlito"/>
                <a:cs typeface="Carlito"/>
              </a:rPr>
              <a:t>booster </a:t>
            </a:r>
            <a:r>
              <a:rPr sz="2000" spc="-25" dirty="0">
                <a:solidFill>
                  <a:schemeClr val="accent1">
                    <a:lumMod val="50000"/>
                  </a:schemeClr>
                </a:solidFill>
                <a:latin typeface="Carlito"/>
                <a:cs typeface="Carlito"/>
              </a:rPr>
              <a:t>versions </a:t>
            </a:r>
            <a:r>
              <a:rPr sz="2000" spc="-20" dirty="0">
                <a:solidFill>
                  <a:schemeClr val="accent1">
                    <a:lumMod val="50000"/>
                  </a:schemeClr>
                </a:solidFill>
                <a:latin typeface="Carlito"/>
                <a:cs typeface="Carlito"/>
              </a:rPr>
              <a:t>are </a:t>
            </a:r>
            <a:r>
              <a:rPr sz="2000" spc="-15" dirty="0">
                <a:solidFill>
                  <a:schemeClr val="accent1">
                    <a:lumMod val="50000"/>
                  </a:schemeClr>
                </a:solidFill>
                <a:latin typeface="Carlito"/>
                <a:cs typeface="Carlito"/>
              </a:rPr>
              <a:t>very </a:t>
            </a:r>
            <a:r>
              <a:rPr sz="2000" spc="-5" dirty="0">
                <a:solidFill>
                  <a:schemeClr val="accent1">
                    <a:lumMod val="50000"/>
                  </a:schemeClr>
                </a:solidFill>
                <a:latin typeface="Carlito"/>
                <a:cs typeface="Carlito"/>
              </a:rPr>
              <a:t>similar </a:t>
            </a:r>
            <a:r>
              <a:rPr sz="2000" dirty="0">
                <a:solidFill>
                  <a:schemeClr val="accent1">
                    <a:lumMod val="50000"/>
                  </a:schemeClr>
                </a:solidFill>
                <a:latin typeface="Carlito"/>
                <a:cs typeface="Carlito"/>
              </a:rPr>
              <a:t>and  all </a:t>
            </a:r>
            <a:r>
              <a:rPr sz="2000" spc="-20" dirty="0">
                <a:solidFill>
                  <a:schemeClr val="accent1">
                    <a:lumMod val="50000"/>
                  </a:schemeClr>
                </a:solidFill>
                <a:latin typeface="Carlito"/>
                <a:cs typeface="Carlito"/>
              </a:rPr>
              <a:t>are </a:t>
            </a:r>
            <a:r>
              <a:rPr sz="2000" spc="-5" dirty="0">
                <a:solidFill>
                  <a:schemeClr val="accent1">
                    <a:lumMod val="50000"/>
                  </a:schemeClr>
                </a:solidFill>
                <a:latin typeface="Carlito"/>
                <a:cs typeface="Carlito"/>
              </a:rPr>
              <a:t>of </a:t>
            </a:r>
            <a:r>
              <a:rPr sz="2000" dirty="0">
                <a:solidFill>
                  <a:schemeClr val="accent1">
                    <a:lumMod val="50000"/>
                  </a:schemeClr>
                </a:solidFill>
                <a:latin typeface="Carlito"/>
                <a:cs typeface="Carlito"/>
              </a:rPr>
              <a:t>the F9 B5 </a:t>
            </a:r>
            <a:r>
              <a:rPr sz="2000" spc="-5" dirty="0">
                <a:solidFill>
                  <a:schemeClr val="accent1">
                    <a:lumMod val="50000"/>
                  </a:schemeClr>
                </a:solidFill>
                <a:latin typeface="Carlito"/>
                <a:cs typeface="Carlito"/>
              </a:rPr>
              <a:t>B10xx.x</a:t>
            </a:r>
            <a:r>
              <a:rPr sz="2000" spc="-140" dirty="0">
                <a:solidFill>
                  <a:schemeClr val="accent1">
                    <a:lumMod val="50000"/>
                  </a:schemeClr>
                </a:solidFill>
                <a:latin typeface="Carlito"/>
                <a:cs typeface="Carlito"/>
              </a:rPr>
              <a:t> </a:t>
            </a:r>
            <a:r>
              <a:rPr sz="2000" spc="-45" dirty="0">
                <a:solidFill>
                  <a:schemeClr val="accent1">
                    <a:lumMod val="50000"/>
                  </a:schemeClr>
                </a:solidFill>
                <a:latin typeface="Carlito"/>
                <a:cs typeface="Carlito"/>
              </a:rPr>
              <a:t>variety.</a:t>
            </a:r>
            <a:endParaRPr sz="2000" dirty="0">
              <a:solidFill>
                <a:schemeClr val="accent1">
                  <a:lumMod val="50000"/>
                </a:schemeClr>
              </a:solidFill>
              <a:latin typeface="Carlito"/>
              <a:cs typeface="Carlito"/>
            </a:endParaRPr>
          </a:p>
          <a:p>
            <a:pPr marL="12700" marR="27305">
              <a:lnSpc>
                <a:spcPts val="2210"/>
              </a:lnSpc>
              <a:spcBef>
                <a:spcPts val="1395"/>
              </a:spcBef>
            </a:pPr>
            <a:r>
              <a:rPr sz="2000" spc="-5" dirty="0">
                <a:solidFill>
                  <a:schemeClr val="accent1">
                    <a:lumMod val="50000"/>
                  </a:schemeClr>
                </a:solidFill>
                <a:latin typeface="Carlito"/>
                <a:cs typeface="Carlito"/>
              </a:rPr>
              <a:t>This </a:t>
            </a:r>
            <a:r>
              <a:rPr sz="2000" spc="-25" dirty="0">
                <a:solidFill>
                  <a:schemeClr val="accent1">
                    <a:lumMod val="50000"/>
                  </a:schemeClr>
                </a:solidFill>
                <a:latin typeface="Carlito"/>
                <a:cs typeface="Carlito"/>
              </a:rPr>
              <a:t>likely </a:t>
            </a:r>
            <a:r>
              <a:rPr sz="2000" spc="-20" dirty="0">
                <a:solidFill>
                  <a:schemeClr val="accent1">
                    <a:lumMod val="50000"/>
                  </a:schemeClr>
                </a:solidFill>
                <a:latin typeface="Carlito"/>
                <a:cs typeface="Carlito"/>
              </a:rPr>
              <a:t>indicates </a:t>
            </a:r>
            <a:r>
              <a:rPr sz="2000" spc="-10" dirty="0">
                <a:solidFill>
                  <a:schemeClr val="accent1">
                    <a:lumMod val="50000"/>
                  </a:schemeClr>
                </a:solidFill>
                <a:latin typeface="Carlito"/>
                <a:cs typeface="Carlito"/>
              </a:rPr>
              <a:t>payload </a:t>
            </a:r>
            <a:r>
              <a:rPr sz="2000" spc="-5" dirty="0">
                <a:solidFill>
                  <a:schemeClr val="accent1">
                    <a:lumMod val="50000"/>
                  </a:schemeClr>
                </a:solidFill>
                <a:latin typeface="Carlito"/>
                <a:cs typeface="Carlito"/>
              </a:rPr>
              <a:t>mass </a:t>
            </a:r>
            <a:r>
              <a:rPr sz="2000" spc="-25" dirty="0">
                <a:solidFill>
                  <a:schemeClr val="accent1">
                    <a:lumMod val="50000"/>
                  </a:schemeClr>
                </a:solidFill>
                <a:latin typeface="Carlito"/>
                <a:cs typeface="Carlito"/>
              </a:rPr>
              <a:t>correlates  </a:t>
            </a:r>
            <a:r>
              <a:rPr sz="2000" spc="-5" dirty="0">
                <a:solidFill>
                  <a:schemeClr val="accent1">
                    <a:lumMod val="50000"/>
                  </a:schemeClr>
                </a:solidFill>
                <a:latin typeface="Carlito"/>
                <a:cs typeface="Carlito"/>
              </a:rPr>
              <a:t>with </a:t>
            </a:r>
            <a:r>
              <a:rPr sz="2000" dirty="0">
                <a:solidFill>
                  <a:schemeClr val="accent1">
                    <a:lumMod val="50000"/>
                  </a:schemeClr>
                </a:solidFill>
                <a:latin typeface="Carlito"/>
                <a:cs typeface="Carlito"/>
              </a:rPr>
              <a:t>the </a:t>
            </a:r>
            <a:r>
              <a:rPr sz="2000" spc="-20" dirty="0">
                <a:solidFill>
                  <a:schemeClr val="accent1">
                    <a:lumMod val="50000"/>
                  </a:schemeClr>
                </a:solidFill>
                <a:latin typeface="Carlito"/>
                <a:cs typeface="Carlito"/>
              </a:rPr>
              <a:t>booster </a:t>
            </a:r>
            <a:r>
              <a:rPr sz="2000" spc="-25" dirty="0">
                <a:solidFill>
                  <a:schemeClr val="accent1">
                    <a:lumMod val="50000"/>
                  </a:schemeClr>
                </a:solidFill>
                <a:latin typeface="Carlito"/>
                <a:cs typeface="Carlito"/>
              </a:rPr>
              <a:t>version </a:t>
            </a:r>
            <a:r>
              <a:rPr sz="2000" spc="-5" dirty="0">
                <a:solidFill>
                  <a:schemeClr val="accent1">
                    <a:lumMod val="50000"/>
                  </a:schemeClr>
                </a:solidFill>
                <a:latin typeface="Carlito"/>
                <a:cs typeface="Carlito"/>
              </a:rPr>
              <a:t>that is</a:t>
            </a:r>
            <a:r>
              <a:rPr sz="2000" spc="15"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used.</a:t>
            </a:r>
            <a:endParaRPr sz="2000" dirty="0">
              <a:solidFill>
                <a:schemeClr val="accent1">
                  <a:lumMod val="50000"/>
                </a:schemeClr>
              </a:solidFill>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2015 Launch Records</a:t>
            </a:r>
          </a:p>
        </p:txBody>
      </p:sp>
      <p:sp>
        <p:nvSpPr>
          <p:cNvPr id="6" name="object 4">
            <a:extLst>
              <a:ext uri="{FF2B5EF4-FFF2-40B4-BE49-F238E27FC236}">
                <a16:creationId xmlns:a16="http://schemas.microsoft.com/office/drawing/2014/main" id="{9316596F-96EB-9DC4-57B2-AC57BB41F305}"/>
              </a:ext>
            </a:extLst>
          </p:cNvPr>
          <p:cNvSpPr txBox="1"/>
          <p:nvPr/>
        </p:nvSpPr>
        <p:spPr>
          <a:xfrm>
            <a:off x="7584693" y="2591562"/>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chemeClr val="accent1">
                    <a:lumMod val="50000"/>
                  </a:schemeClr>
                </a:solidFill>
                <a:latin typeface="Carlito"/>
                <a:cs typeface="Carlito"/>
              </a:rPr>
              <a:t>This </a:t>
            </a:r>
            <a:r>
              <a:rPr sz="2000" dirty="0">
                <a:solidFill>
                  <a:schemeClr val="accent1">
                    <a:lumMod val="50000"/>
                  </a:schemeClr>
                </a:solidFill>
                <a:latin typeface="Carlito"/>
                <a:cs typeface="Carlito"/>
              </a:rPr>
              <a:t>query </a:t>
            </a:r>
            <a:r>
              <a:rPr sz="2000" spc="-5" dirty="0">
                <a:solidFill>
                  <a:schemeClr val="accent1">
                    <a:lumMod val="50000"/>
                  </a:schemeClr>
                </a:solidFill>
                <a:latin typeface="Carlito"/>
                <a:cs typeface="Carlito"/>
              </a:rPr>
              <a:t>returns </a:t>
            </a:r>
            <a:r>
              <a:rPr sz="2000" dirty="0">
                <a:solidFill>
                  <a:schemeClr val="accent1">
                    <a:lumMod val="50000"/>
                  </a:schemeClr>
                </a:solidFill>
                <a:latin typeface="Carlito"/>
                <a:cs typeface="Carlito"/>
              </a:rPr>
              <a:t>the </a:t>
            </a:r>
            <a:r>
              <a:rPr sz="2000" spc="-5" dirty="0">
                <a:solidFill>
                  <a:schemeClr val="accent1">
                    <a:lumMod val="50000"/>
                  </a:schemeClr>
                </a:solidFill>
                <a:latin typeface="Carlito"/>
                <a:cs typeface="Carlito"/>
              </a:rPr>
              <a:t>Month,</a:t>
            </a:r>
            <a:r>
              <a:rPr sz="2000" spc="-145"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Landing  </a:t>
            </a:r>
            <a:r>
              <a:rPr sz="2000" spc="-10" dirty="0">
                <a:solidFill>
                  <a:schemeClr val="accent1">
                    <a:lumMod val="50000"/>
                  </a:schemeClr>
                </a:solidFill>
                <a:latin typeface="Carlito"/>
                <a:cs typeface="Carlito"/>
              </a:rPr>
              <a:t>Outcome, Booster </a:t>
            </a:r>
            <a:r>
              <a:rPr sz="2000" spc="-40" dirty="0">
                <a:solidFill>
                  <a:schemeClr val="accent1">
                    <a:lumMod val="50000"/>
                  </a:schemeClr>
                </a:solidFill>
                <a:latin typeface="Carlito"/>
                <a:cs typeface="Carlito"/>
              </a:rPr>
              <a:t>Version, </a:t>
            </a:r>
            <a:r>
              <a:rPr sz="2000" spc="-25" dirty="0">
                <a:solidFill>
                  <a:schemeClr val="accent1">
                    <a:lumMod val="50000"/>
                  </a:schemeClr>
                </a:solidFill>
                <a:latin typeface="Carlito"/>
                <a:cs typeface="Carlito"/>
              </a:rPr>
              <a:t>Payload  </a:t>
            </a:r>
            <a:r>
              <a:rPr sz="2000" dirty="0">
                <a:solidFill>
                  <a:schemeClr val="accent1">
                    <a:lumMod val="50000"/>
                  </a:schemeClr>
                </a:solidFill>
                <a:latin typeface="Carlito"/>
                <a:cs typeface="Carlito"/>
              </a:rPr>
              <a:t>Mass </a:t>
            </a:r>
            <a:r>
              <a:rPr sz="2000" spc="-5" dirty="0">
                <a:solidFill>
                  <a:schemeClr val="accent1">
                    <a:lumMod val="50000"/>
                  </a:schemeClr>
                </a:solidFill>
                <a:latin typeface="Carlito"/>
                <a:cs typeface="Carlito"/>
              </a:rPr>
              <a:t>(kg), </a:t>
            </a:r>
            <a:r>
              <a:rPr sz="2000" dirty="0">
                <a:solidFill>
                  <a:schemeClr val="accent1">
                    <a:lumMod val="50000"/>
                  </a:schemeClr>
                </a:solidFill>
                <a:latin typeface="Carlito"/>
                <a:cs typeface="Carlito"/>
              </a:rPr>
              <a:t>and </a:t>
            </a:r>
            <a:r>
              <a:rPr sz="2000" spc="-5" dirty="0">
                <a:solidFill>
                  <a:schemeClr val="accent1">
                    <a:lumMod val="50000"/>
                  </a:schemeClr>
                </a:solidFill>
                <a:latin typeface="Carlito"/>
                <a:cs typeface="Carlito"/>
              </a:rPr>
              <a:t>Launch </a:t>
            </a:r>
            <a:r>
              <a:rPr sz="2000" spc="-20" dirty="0">
                <a:solidFill>
                  <a:schemeClr val="accent1">
                    <a:lumMod val="50000"/>
                  </a:schemeClr>
                </a:solidFill>
                <a:latin typeface="Carlito"/>
                <a:cs typeface="Carlito"/>
              </a:rPr>
              <a:t>site </a:t>
            </a:r>
            <a:r>
              <a:rPr sz="2000" spc="-5" dirty="0">
                <a:solidFill>
                  <a:schemeClr val="accent1">
                    <a:lumMod val="50000"/>
                  </a:schemeClr>
                </a:solidFill>
                <a:latin typeface="Carlito"/>
                <a:cs typeface="Carlito"/>
              </a:rPr>
              <a:t>of </a:t>
            </a:r>
            <a:r>
              <a:rPr sz="2000" dirty="0">
                <a:solidFill>
                  <a:schemeClr val="accent1">
                    <a:lumMod val="50000"/>
                  </a:schemeClr>
                </a:solidFill>
                <a:latin typeface="Carlito"/>
                <a:cs typeface="Carlito"/>
              </a:rPr>
              <a:t>2015  launches </a:t>
            </a:r>
            <a:r>
              <a:rPr sz="2000" spc="-10" dirty="0">
                <a:solidFill>
                  <a:schemeClr val="accent1">
                    <a:lumMod val="50000"/>
                  </a:schemeClr>
                </a:solidFill>
                <a:latin typeface="Carlito"/>
                <a:cs typeface="Carlito"/>
              </a:rPr>
              <a:t>where </a:t>
            </a:r>
            <a:r>
              <a:rPr sz="2000" spc="-25" dirty="0">
                <a:solidFill>
                  <a:schemeClr val="accent1">
                    <a:lumMod val="50000"/>
                  </a:schemeClr>
                </a:solidFill>
                <a:latin typeface="Carlito"/>
                <a:cs typeface="Carlito"/>
              </a:rPr>
              <a:t>stage </a:t>
            </a:r>
            <a:r>
              <a:rPr sz="2000" dirty="0">
                <a:solidFill>
                  <a:schemeClr val="accent1">
                    <a:lumMod val="50000"/>
                  </a:schemeClr>
                </a:solidFill>
                <a:latin typeface="Carlito"/>
                <a:cs typeface="Carlito"/>
              </a:rPr>
              <a:t>1 </a:t>
            </a:r>
            <a:r>
              <a:rPr sz="2000" spc="-20" dirty="0">
                <a:solidFill>
                  <a:schemeClr val="accent1">
                    <a:lumMod val="50000"/>
                  </a:schemeClr>
                </a:solidFill>
                <a:latin typeface="Carlito"/>
                <a:cs typeface="Carlito"/>
              </a:rPr>
              <a:t>failed </a:t>
            </a:r>
            <a:r>
              <a:rPr sz="2000" spc="-15" dirty="0">
                <a:solidFill>
                  <a:schemeClr val="accent1">
                    <a:lumMod val="50000"/>
                  </a:schemeClr>
                </a:solidFill>
                <a:latin typeface="Carlito"/>
                <a:cs typeface="Carlito"/>
              </a:rPr>
              <a:t>to </a:t>
            </a:r>
            <a:r>
              <a:rPr sz="2000" spc="-5" dirty="0">
                <a:solidFill>
                  <a:schemeClr val="accent1">
                    <a:lumMod val="50000"/>
                  </a:schemeClr>
                </a:solidFill>
                <a:latin typeface="Carlito"/>
                <a:cs typeface="Carlito"/>
              </a:rPr>
              <a:t>land  on </a:t>
            </a:r>
            <a:r>
              <a:rPr sz="2000" dirty="0">
                <a:solidFill>
                  <a:schemeClr val="accent1">
                    <a:lumMod val="50000"/>
                  </a:schemeClr>
                </a:solidFill>
                <a:latin typeface="Carlito"/>
                <a:cs typeface="Carlito"/>
              </a:rPr>
              <a:t>a </a:t>
            </a:r>
            <a:r>
              <a:rPr sz="2000" spc="-20" dirty="0">
                <a:solidFill>
                  <a:schemeClr val="accent1">
                    <a:lumMod val="50000"/>
                  </a:schemeClr>
                </a:solidFill>
                <a:latin typeface="Carlito"/>
                <a:cs typeface="Carlito"/>
              </a:rPr>
              <a:t>drone</a:t>
            </a:r>
            <a:r>
              <a:rPr sz="2000" spc="-80"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ship.</a:t>
            </a:r>
            <a:endParaRPr sz="2000" dirty="0">
              <a:solidFill>
                <a:schemeClr val="accent1">
                  <a:lumMod val="50000"/>
                </a:schemeClr>
              </a:solidFill>
              <a:latin typeface="Carlito"/>
              <a:cs typeface="Carlito"/>
            </a:endParaRPr>
          </a:p>
          <a:p>
            <a:pPr marL="12700">
              <a:lnSpc>
                <a:spcPct val="100000"/>
              </a:lnSpc>
              <a:spcBef>
                <a:spcPts val="1200"/>
              </a:spcBef>
            </a:pPr>
            <a:r>
              <a:rPr sz="2000" spc="-20" dirty="0">
                <a:solidFill>
                  <a:schemeClr val="accent1">
                    <a:lumMod val="50000"/>
                  </a:schemeClr>
                </a:solidFill>
                <a:latin typeface="Carlito"/>
                <a:cs typeface="Carlito"/>
              </a:rPr>
              <a:t>There were two </a:t>
            </a:r>
            <a:r>
              <a:rPr sz="2000" spc="-5" dirty="0">
                <a:solidFill>
                  <a:schemeClr val="accent1">
                    <a:lumMod val="50000"/>
                  </a:schemeClr>
                </a:solidFill>
                <a:latin typeface="Carlito"/>
                <a:cs typeface="Carlito"/>
              </a:rPr>
              <a:t>such</a:t>
            </a:r>
            <a:r>
              <a:rPr sz="2000" spc="-50"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occurrences.</a:t>
            </a:r>
            <a:endParaRPr sz="2000" dirty="0">
              <a:solidFill>
                <a:schemeClr val="accent1">
                  <a:lumMod val="50000"/>
                </a:schemeClr>
              </a:solidFill>
              <a:latin typeface="Carlito"/>
              <a:cs typeface="Carlito"/>
            </a:endParaRPr>
          </a:p>
        </p:txBody>
      </p:sp>
      <p:sp>
        <p:nvSpPr>
          <p:cNvPr id="7" name="object 5">
            <a:extLst>
              <a:ext uri="{FF2B5EF4-FFF2-40B4-BE49-F238E27FC236}">
                <a16:creationId xmlns:a16="http://schemas.microsoft.com/office/drawing/2014/main" id="{08142B7D-5B75-0D69-B092-E2DAD925566B}"/>
              </a:ext>
            </a:extLst>
          </p:cNvPr>
          <p:cNvSpPr/>
          <p:nvPr/>
        </p:nvSpPr>
        <p:spPr>
          <a:xfrm>
            <a:off x="135636" y="2630423"/>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Rank Landing Outcomes Between 2010-06-04 and 2017-03-20</a:t>
            </a:r>
          </a:p>
        </p:txBody>
      </p:sp>
      <p:sp>
        <p:nvSpPr>
          <p:cNvPr id="6" name="object 4">
            <a:extLst>
              <a:ext uri="{FF2B5EF4-FFF2-40B4-BE49-F238E27FC236}">
                <a16:creationId xmlns:a16="http://schemas.microsoft.com/office/drawing/2014/main" id="{A3B9BA39-5F67-750C-9A3D-AB720084E21E}"/>
              </a:ext>
            </a:extLst>
          </p:cNvPr>
          <p:cNvSpPr txBox="1"/>
          <p:nvPr/>
        </p:nvSpPr>
        <p:spPr>
          <a:xfrm>
            <a:off x="6923278" y="2256789"/>
            <a:ext cx="4707890" cy="2660728"/>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chemeClr val="accent1">
                    <a:lumMod val="50000"/>
                  </a:schemeClr>
                </a:solidFill>
                <a:latin typeface="Carlito"/>
                <a:cs typeface="Carlito"/>
              </a:rPr>
              <a:t>This </a:t>
            </a:r>
            <a:r>
              <a:rPr sz="2000" dirty="0">
                <a:solidFill>
                  <a:schemeClr val="accent1">
                    <a:lumMod val="50000"/>
                  </a:schemeClr>
                </a:solidFill>
                <a:latin typeface="Carlito"/>
                <a:cs typeface="Carlito"/>
              </a:rPr>
              <a:t>query </a:t>
            </a:r>
            <a:r>
              <a:rPr sz="2000" spc="-5" dirty="0">
                <a:solidFill>
                  <a:schemeClr val="accent1">
                    <a:lumMod val="50000"/>
                  </a:schemeClr>
                </a:solidFill>
                <a:latin typeface="Carlito"/>
                <a:cs typeface="Carlito"/>
              </a:rPr>
              <a:t>returns </a:t>
            </a:r>
            <a:r>
              <a:rPr sz="2000" dirty="0">
                <a:solidFill>
                  <a:schemeClr val="accent1">
                    <a:lumMod val="50000"/>
                  </a:schemeClr>
                </a:solidFill>
                <a:latin typeface="Carlito"/>
                <a:cs typeface="Carlito"/>
              </a:rPr>
              <a:t>a </a:t>
            </a:r>
            <a:r>
              <a:rPr sz="2000" spc="-20" dirty="0">
                <a:solidFill>
                  <a:schemeClr val="accent1">
                    <a:lumMod val="50000"/>
                  </a:schemeClr>
                </a:solidFill>
                <a:latin typeface="Carlito"/>
                <a:cs typeface="Carlito"/>
              </a:rPr>
              <a:t>list </a:t>
            </a:r>
            <a:r>
              <a:rPr sz="2000" spc="-5" dirty="0">
                <a:solidFill>
                  <a:schemeClr val="accent1">
                    <a:lumMod val="50000"/>
                  </a:schemeClr>
                </a:solidFill>
                <a:latin typeface="Carlito"/>
                <a:cs typeface="Carlito"/>
              </a:rPr>
              <a:t>of successful</a:t>
            </a:r>
            <a:r>
              <a:rPr sz="2000" spc="-125" dirty="0">
                <a:solidFill>
                  <a:schemeClr val="accent1">
                    <a:lumMod val="50000"/>
                  </a:schemeClr>
                </a:solidFill>
                <a:latin typeface="Carlito"/>
                <a:cs typeface="Carlito"/>
              </a:rPr>
              <a:t> </a:t>
            </a:r>
            <a:r>
              <a:rPr sz="2000" dirty="0">
                <a:solidFill>
                  <a:schemeClr val="accent1">
                    <a:lumMod val="50000"/>
                  </a:schemeClr>
                </a:solidFill>
                <a:latin typeface="Carlito"/>
                <a:cs typeface="Carlito"/>
              </a:rPr>
              <a:t>landings  and </a:t>
            </a:r>
            <a:r>
              <a:rPr sz="2000" spc="-5" dirty="0">
                <a:solidFill>
                  <a:schemeClr val="accent1">
                    <a:lumMod val="50000"/>
                  </a:schemeClr>
                </a:solidFill>
                <a:latin typeface="Carlito"/>
                <a:cs typeface="Carlito"/>
              </a:rPr>
              <a:t>between </a:t>
            </a:r>
            <a:r>
              <a:rPr sz="2000" dirty="0">
                <a:solidFill>
                  <a:schemeClr val="accent1">
                    <a:lumMod val="50000"/>
                  </a:schemeClr>
                </a:solidFill>
                <a:latin typeface="Carlito"/>
                <a:cs typeface="Carlito"/>
              </a:rPr>
              <a:t>2010-06-04 and 2017-03-20  </a:t>
            </a:r>
            <a:r>
              <a:rPr sz="2000" spc="-25" dirty="0">
                <a:solidFill>
                  <a:schemeClr val="accent1">
                    <a:lumMod val="50000"/>
                  </a:schemeClr>
                </a:solidFill>
                <a:latin typeface="Carlito"/>
                <a:cs typeface="Carlito"/>
              </a:rPr>
              <a:t>inclusively.</a:t>
            </a:r>
            <a:endParaRPr sz="2000" dirty="0">
              <a:solidFill>
                <a:schemeClr val="accent1">
                  <a:lumMod val="50000"/>
                </a:schemeClr>
              </a:solidFill>
              <a:latin typeface="Carlito"/>
              <a:cs typeface="Carlito"/>
            </a:endParaRPr>
          </a:p>
          <a:p>
            <a:pPr marL="12700" marR="464184">
              <a:lnSpc>
                <a:spcPct val="91800"/>
              </a:lnSpc>
              <a:spcBef>
                <a:spcPts val="1395"/>
              </a:spcBef>
            </a:pPr>
            <a:r>
              <a:rPr sz="2000" spc="-20" dirty="0">
                <a:solidFill>
                  <a:schemeClr val="accent1">
                    <a:lumMod val="50000"/>
                  </a:schemeClr>
                </a:solidFill>
                <a:latin typeface="Carlito"/>
                <a:cs typeface="Carlito"/>
              </a:rPr>
              <a:t>There </a:t>
            </a:r>
            <a:r>
              <a:rPr sz="2000" spc="-15" dirty="0">
                <a:solidFill>
                  <a:schemeClr val="accent1">
                    <a:lumMod val="50000"/>
                  </a:schemeClr>
                </a:solidFill>
                <a:latin typeface="Carlito"/>
                <a:cs typeface="Carlito"/>
              </a:rPr>
              <a:t>are two </a:t>
            </a:r>
            <a:r>
              <a:rPr sz="2000" dirty="0">
                <a:solidFill>
                  <a:schemeClr val="accent1">
                    <a:lumMod val="50000"/>
                  </a:schemeClr>
                </a:solidFill>
                <a:latin typeface="Carlito"/>
                <a:cs typeface="Carlito"/>
              </a:rPr>
              <a:t>types </a:t>
            </a:r>
            <a:r>
              <a:rPr sz="2000" spc="-5" dirty="0">
                <a:solidFill>
                  <a:schemeClr val="accent1">
                    <a:lumMod val="50000"/>
                  </a:schemeClr>
                </a:solidFill>
                <a:latin typeface="Carlito"/>
                <a:cs typeface="Carlito"/>
              </a:rPr>
              <a:t>of successful</a:t>
            </a:r>
            <a:r>
              <a:rPr sz="2000" spc="-95" dirty="0">
                <a:solidFill>
                  <a:schemeClr val="accent1">
                    <a:lumMod val="50000"/>
                  </a:schemeClr>
                </a:solidFill>
                <a:latin typeface="Carlito"/>
                <a:cs typeface="Carlito"/>
              </a:rPr>
              <a:t> </a:t>
            </a:r>
            <a:r>
              <a:rPr sz="2000" dirty="0">
                <a:solidFill>
                  <a:schemeClr val="accent1">
                    <a:lumMod val="50000"/>
                  </a:schemeClr>
                </a:solidFill>
                <a:latin typeface="Carlito"/>
                <a:cs typeface="Carlito"/>
              </a:rPr>
              <a:t>landing  </a:t>
            </a:r>
            <a:r>
              <a:rPr sz="2000" spc="-20" dirty="0">
                <a:solidFill>
                  <a:schemeClr val="accent1">
                    <a:lumMod val="50000"/>
                  </a:schemeClr>
                </a:solidFill>
                <a:latin typeface="Carlito"/>
                <a:cs typeface="Carlito"/>
              </a:rPr>
              <a:t>outcomes: drone </a:t>
            </a:r>
            <a:r>
              <a:rPr sz="2000" spc="-5" dirty="0">
                <a:solidFill>
                  <a:schemeClr val="accent1">
                    <a:lumMod val="50000"/>
                  </a:schemeClr>
                </a:solidFill>
                <a:latin typeface="Carlito"/>
                <a:cs typeface="Carlito"/>
              </a:rPr>
              <a:t>ship </a:t>
            </a:r>
            <a:r>
              <a:rPr sz="2000" dirty="0">
                <a:solidFill>
                  <a:schemeClr val="accent1">
                    <a:lumMod val="50000"/>
                  </a:schemeClr>
                </a:solidFill>
                <a:latin typeface="Carlito"/>
                <a:cs typeface="Carlito"/>
              </a:rPr>
              <a:t>and </a:t>
            </a:r>
            <a:r>
              <a:rPr sz="2000" spc="-15" dirty="0">
                <a:solidFill>
                  <a:schemeClr val="accent1">
                    <a:lumMod val="50000"/>
                  </a:schemeClr>
                </a:solidFill>
                <a:latin typeface="Carlito"/>
                <a:cs typeface="Carlito"/>
              </a:rPr>
              <a:t>ground </a:t>
            </a:r>
            <a:r>
              <a:rPr sz="2000" spc="-5" dirty="0">
                <a:solidFill>
                  <a:schemeClr val="accent1">
                    <a:lumMod val="50000"/>
                  </a:schemeClr>
                </a:solidFill>
                <a:latin typeface="Carlito"/>
                <a:cs typeface="Carlito"/>
              </a:rPr>
              <a:t>pad  </a:t>
            </a:r>
            <a:r>
              <a:rPr sz="2000" dirty="0">
                <a:solidFill>
                  <a:schemeClr val="accent1">
                    <a:lumMod val="50000"/>
                  </a:schemeClr>
                </a:solidFill>
                <a:latin typeface="Carlito"/>
                <a:cs typeface="Carlito"/>
              </a:rPr>
              <a:t>landings.</a:t>
            </a:r>
          </a:p>
          <a:p>
            <a:pPr marL="12700" marR="561975">
              <a:lnSpc>
                <a:spcPts val="2300"/>
              </a:lnSpc>
              <a:spcBef>
                <a:spcPts val="1160"/>
              </a:spcBef>
            </a:pPr>
            <a:r>
              <a:rPr sz="2000" spc="-20" dirty="0">
                <a:solidFill>
                  <a:schemeClr val="accent1">
                    <a:lumMod val="50000"/>
                  </a:schemeClr>
                </a:solidFill>
                <a:latin typeface="Carlito"/>
                <a:cs typeface="Carlito"/>
              </a:rPr>
              <a:t>There were </a:t>
            </a:r>
            <a:r>
              <a:rPr sz="2000" dirty="0">
                <a:solidFill>
                  <a:schemeClr val="accent1">
                    <a:lumMod val="50000"/>
                  </a:schemeClr>
                </a:solidFill>
                <a:latin typeface="Carlito"/>
                <a:cs typeface="Carlito"/>
              </a:rPr>
              <a:t>8 </a:t>
            </a:r>
            <a:r>
              <a:rPr sz="2000" spc="-5" dirty="0">
                <a:solidFill>
                  <a:schemeClr val="accent1">
                    <a:lumMod val="50000"/>
                  </a:schemeClr>
                </a:solidFill>
                <a:latin typeface="Carlito"/>
                <a:cs typeface="Carlito"/>
              </a:rPr>
              <a:t>successful </a:t>
            </a:r>
            <a:r>
              <a:rPr sz="2000" dirty="0">
                <a:solidFill>
                  <a:schemeClr val="accent1">
                    <a:lumMod val="50000"/>
                  </a:schemeClr>
                </a:solidFill>
                <a:latin typeface="Carlito"/>
                <a:cs typeface="Carlito"/>
              </a:rPr>
              <a:t>landings in</a:t>
            </a:r>
            <a:r>
              <a:rPr sz="2000" spc="-135" dirty="0">
                <a:solidFill>
                  <a:schemeClr val="accent1">
                    <a:lumMod val="50000"/>
                  </a:schemeClr>
                </a:solidFill>
                <a:latin typeface="Carlito"/>
                <a:cs typeface="Carlito"/>
              </a:rPr>
              <a:t> </a:t>
            </a:r>
            <a:r>
              <a:rPr sz="2000" spc="-25" dirty="0">
                <a:solidFill>
                  <a:schemeClr val="accent1">
                    <a:lumMod val="50000"/>
                  </a:schemeClr>
                </a:solidFill>
                <a:latin typeface="Carlito"/>
                <a:cs typeface="Carlito"/>
              </a:rPr>
              <a:t>total  </a:t>
            </a:r>
            <a:r>
              <a:rPr sz="2000" spc="-5" dirty="0">
                <a:solidFill>
                  <a:schemeClr val="accent1">
                    <a:lumMod val="50000"/>
                  </a:schemeClr>
                </a:solidFill>
                <a:latin typeface="Carlito"/>
                <a:cs typeface="Carlito"/>
              </a:rPr>
              <a:t>during </a:t>
            </a:r>
            <a:r>
              <a:rPr sz="2000" dirty="0">
                <a:solidFill>
                  <a:schemeClr val="accent1">
                    <a:lumMod val="50000"/>
                  </a:schemeClr>
                </a:solidFill>
                <a:latin typeface="Carlito"/>
                <a:cs typeface="Carlito"/>
              </a:rPr>
              <a:t>this </a:t>
            </a:r>
            <a:r>
              <a:rPr sz="2000" spc="-5" dirty="0">
                <a:solidFill>
                  <a:schemeClr val="accent1">
                    <a:lumMod val="50000"/>
                  </a:schemeClr>
                </a:solidFill>
                <a:latin typeface="Carlito"/>
                <a:cs typeface="Carlito"/>
              </a:rPr>
              <a:t>time</a:t>
            </a:r>
            <a:r>
              <a:rPr sz="2000" spc="-85" dirty="0">
                <a:solidFill>
                  <a:schemeClr val="accent1">
                    <a:lumMod val="50000"/>
                  </a:schemeClr>
                </a:solidFill>
                <a:latin typeface="Carlito"/>
                <a:cs typeface="Carlito"/>
              </a:rPr>
              <a:t> </a:t>
            </a:r>
            <a:r>
              <a:rPr sz="2000" spc="-5" dirty="0">
                <a:solidFill>
                  <a:schemeClr val="accent1">
                    <a:lumMod val="50000"/>
                  </a:schemeClr>
                </a:solidFill>
                <a:latin typeface="Carlito"/>
                <a:cs typeface="Carlito"/>
              </a:rPr>
              <a:t>period</a:t>
            </a:r>
            <a:endParaRPr sz="2000" dirty="0">
              <a:solidFill>
                <a:schemeClr val="accent1">
                  <a:lumMod val="50000"/>
                </a:schemeClr>
              </a:solidFill>
              <a:latin typeface="Carlito"/>
              <a:cs typeface="Carlito"/>
            </a:endParaRPr>
          </a:p>
        </p:txBody>
      </p:sp>
      <p:sp>
        <p:nvSpPr>
          <p:cNvPr id="7" name="object 5">
            <a:extLst>
              <a:ext uri="{FF2B5EF4-FFF2-40B4-BE49-F238E27FC236}">
                <a16:creationId xmlns:a16="http://schemas.microsoft.com/office/drawing/2014/main" id="{854DCCA9-E920-1CD4-9B98-82B925E51C1A}"/>
              </a:ext>
            </a:extLst>
          </p:cNvPr>
          <p:cNvSpPr/>
          <p:nvPr/>
        </p:nvSpPr>
        <p:spPr>
          <a:xfrm>
            <a:off x="478536" y="230733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6" name="object 2">
            <a:extLst>
              <a:ext uri="{FF2B5EF4-FFF2-40B4-BE49-F238E27FC236}">
                <a16:creationId xmlns:a16="http://schemas.microsoft.com/office/drawing/2014/main" id="{F25F943B-BCA3-F71F-90C3-8F972B9ED0AA}"/>
              </a:ext>
            </a:extLst>
          </p:cNvPr>
          <p:cNvSpPr txBox="1">
            <a:spLocks/>
          </p:cNvSpPr>
          <p:nvPr/>
        </p:nvSpPr>
        <p:spPr>
          <a:xfrm>
            <a:off x="1019149" y="260984"/>
            <a:ext cx="10153700" cy="1380489"/>
          </a:xfrm>
          <a:prstGeom prst="rect">
            <a:avLst/>
          </a:prstGeom>
        </p:spPr>
        <p:txBody>
          <a:bodyPr vert="horz" wrap="square" lIns="0" tIns="626618"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8910">
              <a:lnSpc>
                <a:spcPct val="100000"/>
              </a:lnSpc>
              <a:spcBef>
                <a:spcPts val="100"/>
              </a:spcBef>
              <a:tabLst>
                <a:tab pos="10140315" algn="l"/>
              </a:tabLst>
            </a:pPr>
            <a:r>
              <a:rPr lang="en-US" u="heavy" spc="-370" dirty="0">
                <a:uFill>
                  <a:solidFill>
                    <a:srgbClr val="7D7D7D"/>
                  </a:solidFill>
                </a:uFill>
              </a:rPr>
              <a:t>Launch </a:t>
            </a:r>
            <a:r>
              <a:rPr lang="en-US" u="heavy" spc="-325" dirty="0">
                <a:uFill>
                  <a:solidFill>
                    <a:srgbClr val="7D7D7D"/>
                  </a:solidFill>
                </a:uFill>
              </a:rPr>
              <a:t>Site</a:t>
            </a:r>
            <a:r>
              <a:rPr lang="en-US" u="heavy" spc="-450" dirty="0">
                <a:uFill>
                  <a:solidFill>
                    <a:srgbClr val="7D7D7D"/>
                  </a:solidFill>
                </a:uFill>
              </a:rPr>
              <a:t> </a:t>
            </a:r>
            <a:r>
              <a:rPr lang="en-US" u="heavy" spc="-305" dirty="0">
                <a:uFill>
                  <a:solidFill>
                    <a:srgbClr val="7D7D7D"/>
                  </a:solidFill>
                </a:uFill>
              </a:rPr>
              <a:t>Locations	</a:t>
            </a:r>
          </a:p>
        </p:txBody>
      </p:sp>
      <p:sp>
        <p:nvSpPr>
          <p:cNvPr id="7" name="object 3">
            <a:extLst>
              <a:ext uri="{FF2B5EF4-FFF2-40B4-BE49-F238E27FC236}">
                <a16:creationId xmlns:a16="http://schemas.microsoft.com/office/drawing/2014/main" id="{5F1A3E86-2253-2111-690E-EED3C331BABC}"/>
              </a:ext>
            </a:extLst>
          </p:cNvPr>
          <p:cNvSpPr txBox="1"/>
          <p:nvPr/>
        </p:nvSpPr>
        <p:spPr>
          <a:xfrm>
            <a:off x="820013" y="5535879"/>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a:latin typeface="Carlito"/>
              <a:cs typeface="Carlito"/>
            </a:endParaRPr>
          </a:p>
        </p:txBody>
      </p:sp>
      <p:sp>
        <p:nvSpPr>
          <p:cNvPr id="8" name="object 4">
            <a:extLst>
              <a:ext uri="{FF2B5EF4-FFF2-40B4-BE49-F238E27FC236}">
                <a16:creationId xmlns:a16="http://schemas.microsoft.com/office/drawing/2014/main" id="{6F12B505-02E2-55AC-9794-2ABE7FABCF4D}"/>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6" name="object 2">
            <a:extLst>
              <a:ext uri="{FF2B5EF4-FFF2-40B4-BE49-F238E27FC236}">
                <a16:creationId xmlns:a16="http://schemas.microsoft.com/office/drawing/2014/main" id="{2C0D0EA3-A54A-6703-44B6-92491EB0F696}"/>
              </a:ext>
            </a:extLst>
          </p:cNvPr>
          <p:cNvSpPr txBox="1">
            <a:spLocks/>
          </p:cNvSpPr>
          <p:nvPr/>
        </p:nvSpPr>
        <p:spPr>
          <a:xfrm>
            <a:off x="1019149" y="260984"/>
            <a:ext cx="10153700" cy="1380489"/>
          </a:xfrm>
          <a:prstGeom prst="rect">
            <a:avLst/>
          </a:prstGeom>
        </p:spPr>
        <p:txBody>
          <a:bodyPr vert="horz" wrap="square" lIns="0" tIns="626618"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8910">
              <a:lnSpc>
                <a:spcPct val="100000"/>
              </a:lnSpc>
              <a:spcBef>
                <a:spcPts val="100"/>
              </a:spcBef>
              <a:tabLst>
                <a:tab pos="10140315" algn="l"/>
              </a:tabLst>
            </a:pPr>
            <a:r>
              <a:rPr lang="en-US" u="heavy" spc="-320">
                <a:uFill>
                  <a:solidFill>
                    <a:srgbClr val="7D7D7D"/>
                  </a:solidFill>
                </a:uFill>
              </a:rPr>
              <a:t>Color-Coded </a:t>
            </a:r>
            <a:r>
              <a:rPr lang="en-US" u="heavy" spc="-370">
                <a:uFill>
                  <a:solidFill>
                    <a:srgbClr val="7D7D7D"/>
                  </a:solidFill>
                </a:uFill>
              </a:rPr>
              <a:t>Launch</a:t>
            </a:r>
            <a:r>
              <a:rPr lang="en-US" u="heavy" spc="-530">
                <a:uFill>
                  <a:solidFill>
                    <a:srgbClr val="7D7D7D"/>
                  </a:solidFill>
                </a:uFill>
              </a:rPr>
              <a:t> </a:t>
            </a:r>
            <a:r>
              <a:rPr lang="en-US" u="heavy" spc="-270">
                <a:uFill>
                  <a:solidFill>
                    <a:srgbClr val="7D7D7D"/>
                  </a:solidFill>
                </a:uFill>
              </a:rPr>
              <a:t>Markers	</a:t>
            </a:r>
            <a:endParaRPr lang="en-US" u="heavy" spc="-270" dirty="0">
              <a:uFill>
                <a:solidFill>
                  <a:srgbClr val="7D7D7D"/>
                </a:solidFill>
              </a:uFill>
            </a:endParaRPr>
          </a:p>
        </p:txBody>
      </p:sp>
      <p:sp>
        <p:nvSpPr>
          <p:cNvPr id="7" name="object 3">
            <a:extLst>
              <a:ext uri="{FF2B5EF4-FFF2-40B4-BE49-F238E27FC236}">
                <a16:creationId xmlns:a16="http://schemas.microsoft.com/office/drawing/2014/main" id="{6D2AE731-B19B-1303-F046-2E2B81C427F3}"/>
              </a:ext>
            </a:extLst>
          </p:cNvPr>
          <p:cNvSpPr txBox="1"/>
          <p:nvPr/>
        </p:nvSpPr>
        <p:spPr>
          <a:xfrm>
            <a:off x="1232712" y="5356656"/>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a:latin typeface="Carlito"/>
              <a:cs typeface="Carlito"/>
            </a:endParaRPr>
          </a:p>
        </p:txBody>
      </p:sp>
      <p:sp>
        <p:nvSpPr>
          <p:cNvPr id="9" name="object 4">
            <a:extLst>
              <a:ext uri="{FF2B5EF4-FFF2-40B4-BE49-F238E27FC236}">
                <a16:creationId xmlns:a16="http://schemas.microsoft.com/office/drawing/2014/main" id="{56373C71-E82A-9B6C-EEBC-7007E468C8A2}"/>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6" name="object 2">
            <a:extLst>
              <a:ext uri="{FF2B5EF4-FFF2-40B4-BE49-F238E27FC236}">
                <a16:creationId xmlns:a16="http://schemas.microsoft.com/office/drawing/2014/main" id="{CE0C1291-055C-A379-67D3-CFB07EC3FC88}"/>
              </a:ext>
            </a:extLst>
          </p:cNvPr>
          <p:cNvSpPr txBox="1">
            <a:spLocks/>
          </p:cNvSpPr>
          <p:nvPr/>
        </p:nvSpPr>
        <p:spPr>
          <a:xfrm>
            <a:off x="1019149" y="260984"/>
            <a:ext cx="10153700" cy="1380489"/>
          </a:xfrm>
          <a:prstGeom prst="rect">
            <a:avLst/>
          </a:prstGeom>
        </p:spPr>
        <p:txBody>
          <a:bodyPr vert="horz" wrap="square" lIns="0" tIns="626618"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8910">
              <a:lnSpc>
                <a:spcPct val="100000"/>
              </a:lnSpc>
              <a:spcBef>
                <a:spcPts val="100"/>
              </a:spcBef>
              <a:tabLst>
                <a:tab pos="10140315" algn="l"/>
              </a:tabLst>
            </a:pPr>
            <a:r>
              <a:rPr lang="en-US" u="heavy" spc="-505">
                <a:uFill>
                  <a:solidFill>
                    <a:srgbClr val="7D7D7D"/>
                  </a:solidFill>
                </a:uFill>
              </a:rPr>
              <a:t>Key </a:t>
            </a:r>
            <a:r>
              <a:rPr lang="en-US" u="heavy" spc="-270">
                <a:uFill>
                  <a:solidFill>
                    <a:srgbClr val="7D7D7D"/>
                  </a:solidFill>
                </a:uFill>
              </a:rPr>
              <a:t>Location</a:t>
            </a:r>
            <a:r>
              <a:rPr lang="en-US" u="heavy" spc="-445">
                <a:uFill>
                  <a:solidFill>
                    <a:srgbClr val="7D7D7D"/>
                  </a:solidFill>
                </a:uFill>
              </a:rPr>
              <a:t> </a:t>
            </a:r>
            <a:r>
              <a:rPr lang="en-US" u="heavy" spc="-260">
                <a:uFill>
                  <a:solidFill>
                    <a:srgbClr val="7D7D7D"/>
                  </a:solidFill>
                </a:uFill>
              </a:rPr>
              <a:t>Proximities	</a:t>
            </a:r>
            <a:endParaRPr lang="en-US" u="heavy" spc="-260" dirty="0">
              <a:uFill>
                <a:solidFill>
                  <a:srgbClr val="7D7D7D"/>
                </a:solidFill>
              </a:uFill>
            </a:endParaRPr>
          </a:p>
        </p:txBody>
      </p:sp>
      <p:sp>
        <p:nvSpPr>
          <p:cNvPr id="7" name="object 3">
            <a:extLst>
              <a:ext uri="{FF2B5EF4-FFF2-40B4-BE49-F238E27FC236}">
                <a16:creationId xmlns:a16="http://schemas.microsoft.com/office/drawing/2014/main" id="{4E01A5A2-02C1-F1CF-B419-59D3B5A5DE46}"/>
              </a:ext>
            </a:extLst>
          </p:cNvPr>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a:latin typeface="Carlito"/>
              <a:cs typeface="Carlito"/>
            </a:endParaRPr>
          </a:p>
        </p:txBody>
      </p:sp>
      <p:sp>
        <p:nvSpPr>
          <p:cNvPr id="9" name="object 4">
            <a:extLst>
              <a:ext uri="{FF2B5EF4-FFF2-40B4-BE49-F238E27FC236}">
                <a16:creationId xmlns:a16="http://schemas.microsoft.com/office/drawing/2014/main" id="{1A2031A7-CC8B-86E7-6671-03DB74C468F0}"/>
              </a:ext>
            </a:extLst>
          </p:cNvPr>
          <p:cNvSpPr/>
          <p:nvPr/>
        </p:nvSpPr>
        <p:spPr>
          <a:xfrm>
            <a:off x="1097280" y="1837944"/>
            <a:ext cx="8389620" cy="1723643"/>
          </a:xfrm>
          <a:prstGeom prst="rect">
            <a:avLst/>
          </a:prstGeom>
          <a:blipFill>
            <a:blip r:embed="rId3" cstate="print"/>
            <a:stretch>
              <a:fillRect/>
            </a:stretch>
          </a:blipFill>
        </p:spPr>
        <p:txBody>
          <a:bodyPr wrap="square" lIns="0" tIns="0" rIns="0" bIns="0" rtlCol="0"/>
          <a:lstStyle/>
          <a:p>
            <a:endParaRPr/>
          </a:p>
        </p:txBody>
      </p:sp>
      <p:grpSp>
        <p:nvGrpSpPr>
          <p:cNvPr id="10" name="object 5">
            <a:extLst>
              <a:ext uri="{FF2B5EF4-FFF2-40B4-BE49-F238E27FC236}">
                <a16:creationId xmlns:a16="http://schemas.microsoft.com/office/drawing/2014/main" id="{5527326C-3C4A-612A-4F1D-108482279B65}"/>
              </a:ext>
            </a:extLst>
          </p:cNvPr>
          <p:cNvGrpSpPr/>
          <p:nvPr/>
        </p:nvGrpSpPr>
        <p:grpSpPr>
          <a:xfrm>
            <a:off x="2802635" y="3552444"/>
            <a:ext cx="7505700" cy="1562100"/>
            <a:chOff x="2802635" y="3552444"/>
            <a:chExt cx="7505700" cy="1562100"/>
          </a:xfrm>
        </p:grpSpPr>
        <p:sp>
          <p:nvSpPr>
            <p:cNvPr id="11" name="object 6">
              <a:extLst>
                <a:ext uri="{FF2B5EF4-FFF2-40B4-BE49-F238E27FC236}">
                  <a16:creationId xmlns:a16="http://schemas.microsoft.com/office/drawing/2014/main" id="{4203E21B-7E34-CF92-CFE2-986293530233}"/>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2" name="object 7">
              <a:extLst>
                <a:ext uri="{FF2B5EF4-FFF2-40B4-BE49-F238E27FC236}">
                  <a16:creationId xmlns:a16="http://schemas.microsoft.com/office/drawing/2014/main" id="{1CE8033D-702E-8ECD-6C84-A12A03F5727B}"/>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6" name="object 2">
            <a:extLst>
              <a:ext uri="{FF2B5EF4-FFF2-40B4-BE49-F238E27FC236}">
                <a16:creationId xmlns:a16="http://schemas.microsoft.com/office/drawing/2014/main" id="{5EE80468-E779-28AC-76FA-A013B7A23FCC}"/>
              </a:ext>
            </a:extLst>
          </p:cNvPr>
          <p:cNvSpPr txBox="1">
            <a:spLocks/>
          </p:cNvSpPr>
          <p:nvPr/>
        </p:nvSpPr>
        <p:spPr>
          <a:xfrm>
            <a:off x="1019149" y="260984"/>
            <a:ext cx="10153700" cy="1380489"/>
          </a:xfrm>
          <a:prstGeom prst="rect">
            <a:avLst/>
          </a:prstGeom>
        </p:spPr>
        <p:txBody>
          <a:bodyPr vert="horz" wrap="square" lIns="0" tIns="626618"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8910">
              <a:lnSpc>
                <a:spcPct val="100000"/>
              </a:lnSpc>
              <a:spcBef>
                <a:spcPts val="100"/>
              </a:spcBef>
              <a:tabLst>
                <a:tab pos="10140315" algn="l"/>
              </a:tabLst>
            </a:pPr>
            <a:r>
              <a:rPr lang="en-US" u="heavy" spc="-385">
                <a:uFill>
                  <a:solidFill>
                    <a:srgbClr val="7D7D7D"/>
                  </a:solidFill>
                </a:uFill>
              </a:rPr>
              <a:t>Successful </a:t>
            </a:r>
            <a:r>
              <a:rPr lang="en-US" u="heavy" spc="-395">
                <a:uFill>
                  <a:solidFill>
                    <a:srgbClr val="7D7D7D"/>
                  </a:solidFill>
                </a:uFill>
              </a:rPr>
              <a:t>Launches Across </a:t>
            </a:r>
            <a:r>
              <a:rPr lang="en-US" u="heavy" spc="-370">
                <a:uFill>
                  <a:solidFill>
                    <a:srgbClr val="7D7D7D"/>
                  </a:solidFill>
                </a:uFill>
              </a:rPr>
              <a:t>Launch</a:t>
            </a:r>
            <a:r>
              <a:rPr lang="en-US" u="heavy" spc="-420">
                <a:uFill>
                  <a:solidFill>
                    <a:srgbClr val="7D7D7D"/>
                  </a:solidFill>
                </a:uFill>
              </a:rPr>
              <a:t> </a:t>
            </a:r>
            <a:r>
              <a:rPr lang="en-US" u="heavy" spc="-380">
                <a:uFill>
                  <a:solidFill>
                    <a:srgbClr val="7D7D7D"/>
                  </a:solidFill>
                </a:uFill>
              </a:rPr>
              <a:t>Sites	</a:t>
            </a:r>
            <a:endParaRPr lang="en-US" u="heavy" spc="-380" dirty="0">
              <a:uFill>
                <a:solidFill>
                  <a:srgbClr val="7D7D7D"/>
                </a:solidFill>
              </a:uFill>
            </a:endParaRPr>
          </a:p>
        </p:txBody>
      </p:sp>
      <p:sp>
        <p:nvSpPr>
          <p:cNvPr id="7" name="object 3">
            <a:extLst>
              <a:ext uri="{FF2B5EF4-FFF2-40B4-BE49-F238E27FC236}">
                <a16:creationId xmlns:a16="http://schemas.microsoft.com/office/drawing/2014/main" id="{8B58962F-A893-2562-919B-DA988BF387E9}"/>
              </a:ext>
            </a:extLst>
          </p:cNvPr>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a:latin typeface="Carlito"/>
              <a:cs typeface="Carlito"/>
            </a:endParaRPr>
          </a:p>
        </p:txBody>
      </p:sp>
      <p:sp>
        <p:nvSpPr>
          <p:cNvPr id="9" name="object 4">
            <a:extLst>
              <a:ext uri="{FF2B5EF4-FFF2-40B4-BE49-F238E27FC236}">
                <a16:creationId xmlns:a16="http://schemas.microsoft.com/office/drawing/2014/main" id="{90B4D189-693B-0AE1-5F83-0175D0FB419F}"/>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A0D9A8C6-32FD-A954-8F04-32EA53546283}"/>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Introduction</a:t>
            </a:r>
          </a:p>
        </p:txBody>
      </p:sp>
      <p:sp>
        <p:nvSpPr>
          <p:cNvPr id="6" name="object 7">
            <a:extLst>
              <a:ext uri="{FF2B5EF4-FFF2-40B4-BE49-F238E27FC236}">
                <a16:creationId xmlns:a16="http://schemas.microsoft.com/office/drawing/2014/main" id="{A523F3EB-574D-2050-B92E-DFAB8F2CFFB9}"/>
              </a:ext>
            </a:extLst>
          </p:cNvPr>
          <p:cNvSpPr/>
          <p:nvPr/>
        </p:nvSpPr>
        <p:spPr>
          <a:xfrm>
            <a:off x="7948077" y="1534288"/>
            <a:ext cx="4043171" cy="4044696"/>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F2E5C63C-E7D4-81AF-34B6-7F8BEF21E209}"/>
              </a:ext>
            </a:extLst>
          </p:cNvPr>
          <p:cNvSpPr txBox="1"/>
          <p:nvPr/>
        </p:nvSpPr>
        <p:spPr>
          <a:xfrm>
            <a:off x="734028" y="1534288"/>
            <a:ext cx="6793230" cy="4457065"/>
          </a:xfrm>
          <a:prstGeom prst="rect">
            <a:avLst/>
          </a:prstGeom>
        </p:spPr>
        <p:txBody>
          <a:bodyPr lIns="91440" tIns="45720" rIns="91440" bIns="45720" anchor="t">
            <a:normAutofit/>
          </a:bodyPr>
          <a:lstStyle>
            <a:defPPr>
              <a:defRPr lang="en-US"/>
            </a:defPPr>
            <a:lvl1pPr marL="228600" indent="-228600">
              <a:lnSpc>
                <a:spcPct val="100000"/>
              </a:lnSpc>
              <a:spcBef>
                <a:spcPts val="1400"/>
              </a:spcBef>
              <a:buFont typeface="Arial"/>
              <a:buChar char="•"/>
              <a:defRPr sz="2200">
                <a:solidFill>
                  <a:schemeClr val="tx1">
                    <a:lumMod val="75000"/>
                    <a:lumOff val="25000"/>
                  </a:schemeClr>
                </a:solidFill>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lgn="ctr">
              <a:buNone/>
            </a:pPr>
            <a:r>
              <a:rPr sz="2800" b="1" u="sng" dirty="0"/>
              <a:t>Background:</a:t>
            </a:r>
          </a:p>
          <a:p>
            <a:r>
              <a:rPr dirty="0"/>
              <a:t>Commercial Space Age is Here</a:t>
            </a:r>
          </a:p>
          <a:p>
            <a:r>
              <a:rPr dirty="0"/>
              <a:t>Space X has best pricing ($62 million vs. $165 million USD)</a:t>
            </a:r>
          </a:p>
          <a:p>
            <a:r>
              <a:rPr dirty="0"/>
              <a:t>Largely due to ability to recover part of rocket (Stage 1)</a:t>
            </a:r>
          </a:p>
          <a:p>
            <a:r>
              <a:rPr dirty="0"/>
              <a:t>Space Y wants to compete with Space X</a:t>
            </a:r>
          </a:p>
          <a:p>
            <a:pPr marL="0" indent="0" algn="ctr">
              <a:buNone/>
            </a:pPr>
            <a:endParaRPr lang="en-US" sz="600" b="1" u="sng" dirty="0"/>
          </a:p>
          <a:p>
            <a:pPr marL="0" indent="0" algn="ctr">
              <a:buNone/>
            </a:pPr>
            <a:r>
              <a:rPr sz="2800" b="1" u="sng" dirty="0"/>
              <a:t>Problem:</a:t>
            </a:r>
          </a:p>
          <a:p>
            <a:r>
              <a:rPr dirty="0"/>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6" name="object 2">
            <a:extLst>
              <a:ext uri="{FF2B5EF4-FFF2-40B4-BE49-F238E27FC236}">
                <a16:creationId xmlns:a16="http://schemas.microsoft.com/office/drawing/2014/main" id="{7B742082-8C2F-422C-F090-FB3B1656EBD3}"/>
              </a:ext>
            </a:extLst>
          </p:cNvPr>
          <p:cNvSpPr txBox="1">
            <a:spLocks/>
          </p:cNvSpPr>
          <p:nvPr/>
        </p:nvSpPr>
        <p:spPr>
          <a:xfrm>
            <a:off x="1019149" y="260984"/>
            <a:ext cx="10153700" cy="1380489"/>
          </a:xfrm>
          <a:prstGeom prst="rect">
            <a:avLst/>
          </a:prstGeom>
        </p:spPr>
        <p:txBody>
          <a:bodyPr vert="horz" wrap="square" lIns="0" tIns="626618"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8910">
              <a:lnSpc>
                <a:spcPct val="100000"/>
              </a:lnSpc>
              <a:spcBef>
                <a:spcPts val="100"/>
              </a:spcBef>
              <a:tabLst>
                <a:tab pos="10140315" algn="l"/>
              </a:tabLst>
            </a:pPr>
            <a:r>
              <a:rPr lang="en-US" u="heavy" spc="-285">
                <a:uFill>
                  <a:solidFill>
                    <a:srgbClr val="7D7D7D"/>
                  </a:solidFill>
                </a:uFill>
              </a:rPr>
              <a:t>Highest </a:t>
            </a:r>
            <a:r>
              <a:rPr lang="en-US" u="heavy" spc="-520">
                <a:uFill>
                  <a:solidFill>
                    <a:srgbClr val="7D7D7D"/>
                  </a:solidFill>
                </a:uFill>
              </a:rPr>
              <a:t>Success </a:t>
            </a:r>
            <a:r>
              <a:rPr lang="en-US" u="heavy" spc="-395">
                <a:uFill>
                  <a:solidFill>
                    <a:srgbClr val="7D7D7D"/>
                  </a:solidFill>
                </a:uFill>
              </a:rPr>
              <a:t>Rate </a:t>
            </a:r>
            <a:r>
              <a:rPr lang="en-US" u="heavy" spc="-370">
                <a:uFill>
                  <a:solidFill>
                    <a:srgbClr val="7D7D7D"/>
                  </a:solidFill>
                </a:uFill>
              </a:rPr>
              <a:t>Launch</a:t>
            </a:r>
            <a:r>
              <a:rPr lang="en-US" u="heavy" spc="-400">
                <a:uFill>
                  <a:solidFill>
                    <a:srgbClr val="7D7D7D"/>
                  </a:solidFill>
                </a:uFill>
              </a:rPr>
              <a:t> </a:t>
            </a:r>
            <a:r>
              <a:rPr lang="en-US" u="heavy" spc="-325">
                <a:uFill>
                  <a:solidFill>
                    <a:srgbClr val="7D7D7D"/>
                  </a:solidFill>
                </a:uFill>
              </a:rPr>
              <a:t>Site	</a:t>
            </a:r>
            <a:endParaRPr lang="en-US" u="heavy" spc="-325" dirty="0">
              <a:uFill>
                <a:solidFill>
                  <a:srgbClr val="7D7D7D"/>
                </a:solidFill>
              </a:uFill>
            </a:endParaRPr>
          </a:p>
        </p:txBody>
      </p:sp>
      <p:sp>
        <p:nvSpPr>
          <p:cNvPr id="7" name="object 3">
            <a:extLst>
              <a:ext uri="{FF2B5EF4-FFF2-40B4-BE49-F238E27FC236}">
                <a16:creationId xmlns:a16="http://schemas.microsoft.com/office/drawing/2014/main" id="{046AD0F1-CB2D-2A01-A0BA-CCD05027951C}"/>
              </a:ext>
            </a:extLst>
          </p:cNvPr>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9" name="object 4">
            <a:extLst>
              <a:ext uri="{FF2B5EF4-FFF2-40B4-BE49-F238E27FC236}">
                <a16:creationId xmlns:a16="http://schemas.microsoft.com/office/drawing/2014/main" id="{E9A1BC79-4FD2-0B9B-6FB6-D3D945C3A8CE}"/>
              </a:ext>
            </a:extLst>
          </p:cNvPr>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F96D2AB4-7530-A6B8-439C-2F0769020DF7}"/>
              </a:ext>
            </a:extLst>
          </p:cNvPr>
          <p:cNvSpPr/>
          <p:nvPr/>
        </p:nvSpPr>
        <p:spPr>
          <a:xfrm>
            <a:off x="1248155" y="2308860"/>
            <a:ext cx="3401568" cy="152400"/>
          </a:xfrm>
          <a:prstGeom prst="rect">
            <a:avLst/>
          </a:prstGeom>
          <a:blipFill>
            <a:blip r:embed="rId4" cstate="print"/>
            <a:stretch>
              <a:fillRect/>
            </a:stretch>
          </a:blipFill>
        </p:spPr>
        <p:txBody>
          <a:bodyPr wrap="square" lIns="0" tIns="0" rIns="0" bIns="0" rtlCol="0"/>
          <a:lstStyle/>
          <a:p>
            <a:endParaRPr/>
          </a:p>
        </p:txBody>
      </p:sp>
      <p:sp>
        <p:nvSpPr>
          <p:cNvPr id="11" name="object 6">
            <a:extLst>
              <a:ext uri="{FF2B5EF4-FFF2-40B4-BE49-F238E27FC236}">
                <a16:creationId xmlns:a16="http://schemas.microsoft.com/office/drawing/2014/main" id="{C9A3866C-BAC4-7939-79DE-787C8BE85BE0}"/>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6" name="object 2">
            <a:extLst>
              <a:ext uri="{FF2B5EF4-FFF2-40B4-BE49-F238E27FC236}">
                <a16:creationId xmlns:a16="http://schemas.microsoft.com/office/drawing/2014/main" id="{DD62DCA7-BAF1-3472-8BEC-515F2FB47696}"/>
              </a:ext>
            </a:extLst>
          </p:cNvPr>
          <p:cNvSpPr txBox="1">
            <a:spLocks/>
          </p:cNvSpPr>
          <p:nvPr/>
        </p:nvSpPr>
        <p:spPr>
          <a:xfrm>
            <a:off x="1019149" y="260984"/>
            <a:ext cx="10153700" cy="1380489"/>
          </a:xfrm>
          <a:prstGeom prst="rect">
            <a:avLst/>
          </a:prstGeom>
        </p:spPr>
        <p:txBody>
          <a:bodyPr vert="horz" wrap="square" lIns="0" tIns="123189"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8910" marR="5080">
              <a:lnSpc>
                <a:spcPts val="4910"/>
              </a:lnSpc>
              <a:spcBef>
                <a:spcPts val="969"/>
              </a:spcBef>
              <a:tabLst>
                <a:tab pos="10140315" algn="l"/>
              </a:tabLst>
            </a:pPr>
            <a:r>
              <a:rPr lang="en-US" spc="-385"/>
              <a:t>Payload </a:t>
            </a:r>
            <a:r>
              <a:rPr lang="en-US" spc="-390"/>
              <a:t>Mass </a:t>
            </a:r>
            <a:r>
              <a:rPr lang="en-US" spc="-365"/>
              <a:t>vs. </a:t>
            </a:r>
            <a:r>
              <a:rPr lang="en-US" spc="-520"/>
              <a:t>Success </a:t>
            </a:r>
            <a:r>
              <a:rPr lang="en-US" spc="-365"/>
              <a:t>vs. </a:t>
            </a:r>
            <a:r>
              <a:rPr lang="en-US" spc="-270"/>
              <a:t>Booster  </a:t>
            </a:r>
            <a:r>
              <a:rPr lang="en-US" u="heavy" spc="-330">
                <a:uFill>
                  <a:solidFill>
                    <a:srgbClr val="7D7D7D"/>
                  </a:solidFill>
                </a:uFill>
              </a:rPr>
              <a:t>Version</a:t>
            </a:r>
            <a:r>
              <a:rPr lang="en-US" u="heavy" spc="-409">
                <a:uFill>
                  <a:solidFill>
                    <a:srgbClr val="7D7D7D"/>
                  </a:solidFill>
                </a:uFill>
              </a:rPr>
              <a:t> </a:t>
            </a:r>
            <a:r>
              <a:rPr lang="en-US" u="heavy" spc="-330">
                <a:uFill>
                  <a:solidFill>
                    <a:srgbClr val="7D7D7D"/>
                  </a:solidFill>
                </a:uFill>
              </a:rPr>
              <a:t>Category	</a:t>
            </a:r>
            <a:endParaRPr lang="en-US" u="heavy" spc="-330" dirty="0">
              <a:uFill>
                <a:solidFill>
                  <a:srgbClr val="7D7D7D"/>
                </a:solidFill>
              </a:uFill>
            </a:endParaRPr>
          </a:p>
        </p:txBody>
      </p:sp>
      <p:sp>
        <p:nvSpPr>
          <p:cNvPr id="7" name="object 3">
            <a:extLst>
              <a:ext uri="{FF2B5EF4-FFF2-40B4-BE49-F238E27FC236}">
                <a16:creationId xmlns:a16="http://schemas.microsoft.com/office/drawing/2014/main" id="{D09280F0-771B-E0BD-8ECA-5412C8393B2F}"/>
              </a:ext>
            </a:extLst>
          </p:cNvPr>
          <p:cNvSpPr txBox="1"/>
          <p:nvPr/>
        </p:nvSpPr>
        <p:spPr>
          <a:xfrm>
            <a:off x="1084275" y="4868926"/>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a:latin typeface="Carlito"/>
              <a:cs typeface="Carlito"/>
            </a:endParaRPr>
          </a:p>
        </p:txBody>
      </p:sp>
      <p:sp>
        <p:nvSpPr>
          <p:cNvPr id="8" name="object 4">
            <a:extLst>
              <a:ext uri="{FF2B5EF4-FFF2-40B4-BE49-F238E27FC236}">
                <a16:creationId xmlns:a16="http://schemas.microsoft.com/office/drawing/2014/main" id="{386E7180-FF26-9FBB-6044-D12BB329111E}"/>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10" name="object 2">
            <a:extLst>
              <a:ext uri="{FF2B5EF4-FFF2-40B4-BE49-F238E27FC236}">
                <a16:creationId xmlns:a16="http://schemas.microsoft.com/office/drawing/2014/main" id="{80B0D583-3845-3B15-FF26-489636A2008E}"/>
              </a:ext>
            </a:extLst>
          </p:cNvPr>
          <p:cNvGrpSpPr/>
          <p:nvPr/>
        </p:nvGrpSpPr>
        <p:grpSpPr>
          <a:xfrm>
            <a:off x="0" y="5431349"/>
            <a:ext cx="12188825" cy="1426652"/>
            <a:chOff x="0" y="4914901"/>
            <a:chExt cx="12188825" cy="1943100"/>
          </a:xfrm>
          <a:solidFill>
            <a:schemeClr val="tx2">
              <a:lumMod val="75000"/>
            </a:schemeClr>
          </a:solidFill>
        </p:grpSpPr>
        <p:sp>
          <p:nvSpPr>
            <p:cNvPr id="11" name="object 3">
              <a:extLst>
                <a:ext uri="{FF2B5EF4-FFF2-40B4-BE49-F238E27FC236}">
                  <a16:creationId xmlns:a16="http://schemas.microsoft.com/office/drawing/2014/main" id="{FED45E2B-79B8-DEC2-A49E-FA27959B6FEC}"/>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12" name="object 4">
              <a:extLst>
                <a:ext uri="{FF2B5EF4-FFF2-40B4-BE49-F238E27FC236}">
                  <a16:creationId xmlns:a16="http://schemas.microsoft.com/office/drawing/2014/main" id="{854CDFFD-5E07-47C2-4D9A-695A8EF73171}"/>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Classification Accuracy</a:t>
            </a:r>
          </a:p>
        </p:txBody>
      </p:sp>
      <p:sp>
        <p:nvSpPr>
          <p:cNvPr id="7" name="object 6">
            <a:extLst>
              <a:ext uri="{FF2B5EF4-FFF2-40B4-BE49-F238E27FC236}">
                <a16:creationId xmlns:a16="http://schemas.microsoft.com/office/drawing/2014/main" id="{266027D1-7BA4-9E8C-E10B-E788AB4B9288}"/>
              </a:ext>
            </a:extLst>
          </p:cNvPr>
          <p:cNvSpPr txBox="1"/>
          <p:nvPr/>
        </p:nvSpPr>
        <p:spPr>
          <a:xfrm>
            <a:off x="770011" y="5511330"/>
            <a:ext cx="9213215" cy="1184275"/>
          </a:xfrm>
          <a:prstGeom prst="rect">
            <a:avLst/>
          </a:prstGeom>
        </p:spPr>
        <p:txBody>
          <a:bodyPr vert="horz" wrap="square" lIns="0" tIns="12700" rIns="0" bIns="0" rtlCol="0">
            <a:spAutoFit/>
          </a:bodyPr>
          <a:lstStyle/>
          <a:p>
            <a:pPr marL="12700" marR="2860040">
              <a:lnSpc>
                <a:spcPct val="120700"/>
              </a:lnSpc>
              <a:spcBef>
                <a:spcPts val="100"/>
              </a:spcBef>
            </a:pPr>
            <a:r>
              <a:rPr sz="1600" spc="-5" dirty="0">
                <a:solidFill>
                  <a:schemeClr val="bg1"/>
                </a:solidFill>
                <a:latin typeface="Carlito"/>
                <a:cs typeface="Carlito"/>
              </a:rPr>
              <a:t>All models had virtually the </a:t>
            </a:r>
            <a:r>
              <a:rPr sz="1600" spc="-10" dirty="0">
                <a:solidFill>
                  <a:schemeClr val="bg1"/>
                </a:solidFill>
                <a:latin typeface="Carlito"/>
                <a:cs typeface="Carlito"/>
              </a:rPr>
              <a:t>same </a:t>
            </a:r>
            <a:r>
              <a:rPr sz="1600" spc="-20" dirty="0">
                <a:solidFill>
                  <a:schemeClr val="bg1"/>
                </a:solidFill>
                <a:latin typeface="Carlito"/>
                <a:cs typeface="Carlito"/>
              </a:rPr>
              <a:t>accuracy </a:t>
            </a:r>
            <a:r>
              <a:rPr sz="1600" spc="-5" dirty="0">
                <a:solidFill>
                  <a:schemeClr val="bg1"/>
                </a:solidFill>
                <a:latin typeface="Carlito"/>
                <a:cs typeface="Carlito"/>
              </a:rPr>
              <a:t>on the </a:t>
            </a:r>
            <a:r>
              <a:rPr sz="1600" spc="-20" dirty="0">
                <a:solidFill>
                  <a:schemeClr val="bg1"/>
                </a:solidFill>
                <a:latin typeface="Carlito"/>
                <a:cs typeface="Carlito"/>
              </a:rPr>
              <a:t>test set </a:t>
            </a:r>
            <a:r>
              <a:rPr sz="1600" spc="-15" dirty="0">
                <a:solidFill>
                  <a:schemeClr val="bg1"/>
                </a:solidFill>
                <a:latin typeface="Carlito"/>
                <a:cs typeface="Carlito"/>
              </a:rPr>
              <a:t>at </a:t>
            </a:r>
            <a:r>
              <a:rPr sz="1600" spc="-20" dirty="0">
                <a:solidFill>
                  <a:schemeClr val="bg1"/>
                </a:solidFill>
                <a:latin typeface="Carlito"/>
                <a:cs typeface="Carlito"/>
              </a:rPr>
              <a:t>83.33% </a:t>
            </a:r>
            <a:r>
              <a:rPr sz="1600" spc="-45" dirty="0">
                <a:solidFill>
                  <a:schemeClr val="bg1"/>
                </a:solidFill>
                <a:latin typeface="Carlito"/>
                <a:cs typeface="Carlito"/>
              </a:rPr>
              <a:t>accuracy.  </a:t>
            </a:r>
            <a:r>
              <a:rPr sz="1600" dirty="0">
                <a:solidFill>
                  <a:schemeClr val="bg1"/>
                </a:solidFill>
                <a:latin typeface="Carlito"/>
                <a:cs typeface="Carlito"/>
              </a:rPr>
              <a:t>It </a:t>
            </a:r>
            <a:r>
              <a:rPr sz="1600" spc="-5" dirty="0">
                <a:solidFill>
                  <a:schemeClr val="bg1"/>
                </a:solidFill>
                <a:latin typeface="Carlito"/>
                <a:cs typeface="Carlito"/>
              </a:rPr>
              <a:t>should be </a:t>
            </a:r>
            <a:r>
              <a:rPr sz="1600" spc="-15" dirty="0">
                <a:solidFill>
                  <a:schemeClr val="bg1"/>
                </a:solidFill>
                <a:latin typeface="Carlito"/>
                <a:cs typeface="Carlito"/>
              </a:rPr>
              <a:t>noted </a:t>
            </a:r>
            <a:r>
              <a:rPr sz="1600" spc="-10" dirty="0">
                <a:solidFill>
                  <a:schemeClr val="bg1"/>
                </a:solidFill>
                <a:latin typeface="Carlito"/>
                <a:cs typeface="Carlito"/>
              </a:rPr>
              <a:t>that </a:t>
            </a:r>
            <a:r>
              <a:rPr sz="1600" spc="-20" dirty="0">
                <a:solidFill>
                  <a:schemeClr val="bg1"/>
                </a:solidFill>
                <a:latin typeface="Carlito"/>
                <a:cs typeface="Carlito"/>
              </a:rPr>
              <a:t>test size </a:t>
            </a:r>
            <a:r>
              <a:rPr sz="1600" dirty="0">
                <a:solidFill>
                  <a:schemeClr val="bg1"/>
                </a:solidFill>
                <a:latin typeface="Carlito"/>
                <a:cs typeface="Carlito"/>
              </a:rPr>
              <a:t>is </a:t>
            </a:r>
            <a:r>
              <a:rPr sz="1600" spc="-5" dirty="0">
                <a:solidFill>
                  <a:schemeClr val="bg1"/>
                </a:solidFill>
                <a:latin typeface="Carlito"/>
                <a:cs typeface="Carlito"/>
              </a:rPr>
              <a:t>small </a:t>
            </a:r>
            <a:r>
              <a:rPr sz="1600" spc="-15" dirty="0">
                <a:solidFill>
                  <a:schemeClr val="bg1"/>
                </a:solidFill>
                <a:latin typeface="Carlito"/>
                <a:cs typeface="Carlito"/>
              </a:rPr>
              <a:t>at </a:t>
            </a:r>
            <a:r>
              <a:rPr sz="1600" spc="-5" dirty="0">
                <a:solidFill>
                  <a:schemeClr val="bg1"/>
                </a:solidFill>
                <a:latin typeface="Carlito"/>
                <a:cs typeface="Carlito"/>
              </a:rPr>
              <a:t>only </a:t>
            </a:r>
            <a:r>
              <a:rPr sz="1600" spc="-10" dirty="0">
                <a:solidFill>
                  <a:schemeClr val="bg1"/>
                </a:solidFill>
                <a:latin typeface="Carlito"/>
                <a:cs typeface="Carlito"/>
              </a:rPr>
              <a:t>sample </a:t>
            </a:r>
            <a:r>
              <a:rPr sz="1600" spc="-20" dirty="0">
                <a:solidFill>
                  <a:schemeClr val="bg1"/>
                </a:solidFill>
                <a:latin typeface="Carlito"/>
                <a:cs typeface="Carlito"/>
              </a:rPr>
              <a:t>size </a:t>
            </a:r>
            <a:r>
              <a:rPr sz="1600" spc="-5" dirty="0">
                <a:solidFill>
                  <a:schemeClr val="bg1"/>
                </a:solidFill>
                <a:latin typeface="Carlito"/>
                <a:cs typeface="Carlito"/>
              </a:rPr>
              <a:t>of</a:t>
            </a:r>
            <a:r>
              <a:rPr sz="1600" spc="-204" dirty="0">
                <a:solidFill>
                  <a:schemeClr val="bg1"/>
                </a:solidFill>
                <a:latin typeface="Carlito"/>
                <a:cs typeface="Carlito"/>
              </a:rPr>
              <a:t> </a:t>
            </a:r>
            <a:r>
              <a:rPr sz="1600" spc="-10" dirty="0">
                <a:solidFill>
                  <a:schemeClr val="bg1"/>
                </a:solidFill>
                <a:latin typeface="Carlito"/>
                <a:cs typeface="Carlito"/>
              </a:rPr>
              <a:t>18.</a:t>
            </a:r>
            <a:endParaRPr sz="1600" dirty="0">
              <a:solidFill>
                <a:schemeClr val="bg1"/>
              </a:solidFill>
              <a:latin typeface="Carlito"/>
              <a:cs typeface="Carlito"/>
            </a:endParaRPr>
          </a:p>
          <a:p>
            <a:pPr marL="12700">
              <a:lnSpc>
                <a:spcPct val="100000"/>
              </a:lnSpc>
              <a:spcBef>
                <a:spcPts val="250"/>
              </a:spcBef>
            </a:pPr>
            <a:r>
              <a:rPr sz="1600" spc="-5" dirty="0">
                <a:solidFill>
                  <a:schemeClr val="bg1"/>
                </a:solidFill>
                <a:latin typeface="Carlito"/>
                <a:cs typeface="Carlito"/>
              </a:rPr>
              <a:t>This </a:t>
            </a:r>
            <a:r>
              <a:rPr sz="1600" spc="-20" dirty="0">
                <a:solidFill>
                  <a:schemeClr val="bg1"/>
                </a:solidFill>
                <a:latin typeface="Carlito"/>
                <a:cs typeface="Carlito"/>
              </a:rPr>
              <a:t>can cause large variance </a:t>
            </a:r>
            <a:r>
              <a:rPr sz="1600" dirty="0">
                <a:solidFill>
                  <a:schemeClr val="bg1"/>
                </a:solidFill>
                <a:latin typeface="Carlito"/>
                <a:cs typeface="Carlito"/>
              </a:rPr>
              <a:t>in </a:t>
            </a:r>
            <a:r>
              <a:rPr sz="1600" spc="-20" dirty="0">
                <a:solidFill>
                  <a:schemeClr val="bg1"/>
                </a:solidFill>
                <a:latin typeface="Carlito"/>
                <a:cs typeface="Carlito"/>
              </a:rPr>
              <a:t>accuracy results, </a:t>
            </a:r>
            <a:r>
              <a:rPr sz="1600" spc="-15" dirty="0">
                <a:solidFill>
                  <a:schemeClr val="bg1"/>
                </a:solidFill>
                <a:latin typeface="Carlito"/>
                <a:cs typeface="Carlito"/>
              </a:rPr>
              <a:t>such </a:t>
            </a:r>
            <a:r>
              <a:rPr sz="1600" spc="-5" dirty="0">
                <a:solidFill>
                  <a:schemeClr val="bg1"/>
                </a:solidFill>
                <a:latin typeface="Carlito"/>
                <a:cs typeface="Carlito"/>
              </a:rPr>
              <a:t>as those in </a:t>
            </a:r>
            <a:r>
              <a:rPr sz="1600" spc="-15" dirty="0">
                <a:solidFill>
                  <a:schemeClr val="bg1"/>
                </a:solidFill>
                <a:latin typeface="Carlito"/>
                <a:cs typeface="Carlito"/>
              </a:rPr>
              <a:t>Decision </a:t>
            </a:r>
            <a:r>
              <a:rPr sz="1600" spc="-65" dirty="0">
                <a:solidFill>
                  <a:schemeClr val="bg1"/>
                </a:solidFill>
                <a:latin typeface="Carlito"/>
                <a:cs typeface="Carlito"/>
              </a:rPr>
              <a:t>Tree </a:t>
            </a:r>
            <a:r>
              <a:rPr sz="1600" spc="-10" dirty="0">
                <a:solidFill>
                  <a:schemeClr val="bg1"/>
                </a:solidFill>
                <a:latin typeface="Carlito"/>
                <a:cs typeface="Carlito"/>
              </a:rPr>
              <a:t>Classifier </a:t>
            </a:r>
            <a:r>
              <a:rPr sz="1600" spc="-5" dirty="0">
                <a:solidFill>
                  <a:schemeClr val="bg1"/>
                </a:solidFill>
                <a:latin typeface="Carlito"/>
                <a:cs typeface="Carlito"/>
              </a:rPr>
              <a:t>model in </a:t>
            </a:r>
            <a:r>
              <a:rPr sz="1600" spc="-25" dirty="0">
                <a:solidFill>
                  <a:schemeClr val="bg1"/>
                </a:solidFill>
                <a:latin typeface="Carlito"/>
                <a:cs typeface="Carlito"/>
              </a:rPr>
              <a:t>repeated</a:t>
            </a:r>
            <a:r>
              <a:rPr sz="1600" spc="60" dirty="0">
                <a:solidFill>
                  <a:schemeClr val="bg1"/>
                </a:solidFill>
                <a:latin typeface="Carlito"/>
                <a:cs typeface="Carlito"/>
              </a:rPr>
              <a:t> </a:t>
            </a:r>
            <a:r>
              <a:rPr sz="1600" spc="-15" dirty="0">
                <a:solidFill>
                  <a:schemeClr val="bg1"/>
                </a:solidFill>
                <a:latin typeface="Carlito"/>
                <a:cs typeface="Carlito"/>
              </a:rPr>
              <a:t>runs.</a:t>
            </a:r>
            <a:endParaRPr sz="1600" dirty="0">
              <a:solidFill>
                <a:schemeClr val="bg1"/>
              </a:solidFill>
              <a:latin typeface="Carlito"/>
              <a:cs typeface="Carlito"/>
            </a:endParaRPr>
          </a:p>
          <a:p>
            <a:pPr marL="12700">
              <a:lnSpc>
                <a:spcPct val="100000"/>
              </a:lnSpc>
              <a:spcBef>
                <a:spcPts val="400"/>
              </a:spcBef>
            </a:pPr>
            <a:r>
              <a:rPr sz="1600" spc="-55" dirty="0">
                <a:solidFill>
                  <a:schemeClr val="bg1"/>
                </a:solidFill>
                <a:latin typeface="Carlito"/>
                <a:cs typeface="Carlito"/>
              </a:rPr>
              <a:t>We </a:t>
            </a:r>
            <a:r>
              <a:rPr sz="1600" spc="-20" dirty="0">
                <a:solidFill>
                  <a:schemeClr val="bg1"/>
                </a:solidFill>
                <a:latin typeface="Carlito"/>
                <a:cs typeface="Carlito"/>
              </a:rPr>
              <a:t>likely </a:t>
            </a:r>
            <a:r>
              <a:rPr sz="1600" spc="-15" dirty="0">
                <a:solidFill>
                  <a:schemeClr val="bg1"/>
                </a:solidFill>
                <a:latin typeface="Carlito"/>
                <a:cs typeface="Carlito"/>
              </a:rPr>
              <a:t>need </a:t>
            </a:r>
            <a:r>
              <a:rPr sz="1600" spc="-25" dirty="0">
                <a:solidFill>
                  <a:schemeClr val="bg1"/>
                </a:solidFill>
                <a:latin typeface="Carlito"/>
                <a:cs typeface="Carlito"/>
              </a:rPr>
              <a:t>more data </a:t>
            </a:r>
            <a:r>
              <a:rPr sz="1600" spc="-15" dirty="0">
                <a:solidFill>
                  <a:schemeClr val="bg1"/>
                </a:solidFill>
                <a:latin typeface="Carlito"/>
                <a:cs typeface="Carlito"/>
              </a:rPr>
              <a:t>to </a:t>
            </a:r>
            <a:r>
              <a:rPr sz="1600" spc="-20" dirty="0">
                <a:solidFill>
                  <a:schemeClr val="bg1"/>
                </a:solidFill>
                <a:latin typeface="Carlito"/>
                <a:cs typeface="Carlito"/>
              </a:rPr>
              <a:t>determine </a:t>
            </a:r>
            <a:r>
              <a:rPr sz="1600" spc="-5" dirty="0">
                <a:solidFill>
                  <a:schemeClr val="bg1"/>
                </a:solidFill>
                <a:latin typeface="Carlito"/>
                <a:cs typeface="Carlito"/>
              </a:rPr>
              <a:t>the </a:t>
            </a:r>
            <a:r>
              <a:rPr sz="1600" spc="-20" dirty="0">
                <a:solidFill>
                  <a:schemeClr val="bg1"/>
                </a:solidFill>
                <a:latin typeface="Carlito"/>
                <a:cs typeface="Carlito"/>
              </a:rPr>
              <a:t>best</a:t>
            </a:r>
            <a:r>
              <a:rPr sz="1600" spc="114" dirty="0">
                <a:solidFill>
                  <a:schemeClr val="bg1"/>
                </a:solidFill>
                <a:latin typeface="Carlito"/>
                <a:cs typeface="Carlito"/>
              </a:rPr>
              <a:t> </a:t>
            </a:r>
            <a:r>
              <a:rPr sz="1600" spc="-15" dirty="0">
                <a:solidFill>
                  <a:schemeClr val="bg1"/>
                </a:solidFill>
                <a:latin typeface="Carlito"/>
                <a:cs typeface="Carlito"/>
              </a:rPr>
              <a:t>model.</a:t>
            </a:r>
            <a:endParaRPr sz="1600" dirty="0">
              <a:solidFill>
                <a:schemeClr val="bg1"/>
              </a:solidFill>
              <a:latin typeface="Carlito"/>
              <a:cs typeface="Carlito"/>
            </a:endParaRPr>
          </a:p>
        </p:txBody>
      </p:sp>
      <p:sp>
        <p:nvSpPr>
          <p:cNvPr id="8" name="object 7">
            <a:extLst>
              <a:ext uri="{FF2B5EF4-FFF2-40B4-BE49-F238E27FC236}">
                <a16:creationId xmlns:a16="http://schemas.microsoft.com/office/drawing/2014/main" id="{50F94938-110F-5510-CE6E-109E2A308C8F}"/>
              </a:ext>
            </a:extLst>
          </p:cNvPr>
          <p:cNvSpPr/>
          <p:nvPr/>
        </p:nvSpPr>
        <p:spPr>
          <a:xfrm>
            <a:off x="3086100" y="1207008"/>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10" name="object 2">
            <a:extLst>
              <a:ext uri="{FF2B5EF4-FFF2-40B4-BE49-F238E27FC236}">
                <a16:creationId xmlns:a16="http://schemas.microsoft.com/office/drawing/2014/main" id="{1F5E177E-F5D3-B13A-818C-A14EED3D8DC4}"/>
              </a:ext>
            </a:extLst>
          </p:cNvPr>
          <p:cNvGrpSpPr/>
          <p:nvPr/>
        </p:nvGrpSpPr>
        <p:grpSpPr>
          <a:xfrm>
            <a:off x="0" y="5431349"/>
            <a:ext cx="12188825" cy="1426652"/>
            <a:chOff x="0" y="4914901"/>
            <a:chExt cx="12188825" cy="1943100"/>
          </a:xfrm>
          <a:solidFill>
            <a:schemeClr val="tx2">
              <a:lumMod val="75000"/>
            </a:schemeClr>
          </a:solidFill>
        </p:grpSpPr>
        <p:sp>
          <p:nvSpPr>
            <p:cNvPr id="11" name="object 3">
              <a:extLst>
                <a:ext uri="{FF2B5EF4-FFF2-40B4-BE49-F238E27FC236}">
                  <a16:creationId xmlns:a16="http://schemas.microsoft.com/office/drawing/2014/main" id="{9CA7970D-3870-9AAE-4789-268D3F2AB6B8}"/>
                </a:ext>
              </a:extLst>
            </p:cNvPr>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grpFill/>
          </p:spPr>
          <p:txBody>
            <a:bodyPr wrap="square" lIns="0" tIns="0" rIns="0" bIns="0" rtlCol="0"/>
            <a:lstStyle/>
            <a:p>
              <a:endParaRPr/>
            </a:p>
          </p:txBody>
        </p:sp>
        <p:sp>
          <p:nvSpPr>
            <p:cNvPr id="12" name="object 4">
              <a:extLst>
                <a:ext uri="{FF2B5EF4-FFF2-40B4-BE49-F238E27FC236}">
                  <a16:creationId xmlns:a16="http://schemas.microsoft.com/office/drawing/2014/main" id="{E24E949A-402B-EC98-4D02-335BBE3B8E85}"/>
                </a:ext>
              </a:extLst>
            </p:cNvPr>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grpFill/>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Confusion Matrix</a:t>
            </a:r>
          </a:p>
        </p:txBody>
      </p:sp>
      <p:sp>
        <p:nvSpPr>
          <p:cNvPr id="6" name="object 6">
            <a:extLst>
              <a:ext uri="{FF2B5EF4-FFF2-40B4-BE49-F238E27FC236}">
                <a16:creationId xmlns:a16="http://schemas.microsoft.com/office/drawing/2014/main" id="{ECF3E20B-AD15-33A4-C387-7BC75891810C}"/>
              </a:ext>
            </a:extLst>
          </p:cNvPr>
          <p:cNvSpPr txBox="1"/>
          <p:nvPr/>
        </p:nvSpPr>
        <p:spPr>
          <a:xfrm>
            <a:off x="553277" y="5398039"/>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solidFill>
                  <a:schemeClr val="bg1"/>
                </a:solidFill>
                <a:latin typeface="Carlito"/>
                <a:cs typeface="Carlito"/>
              </a:rPr>
              <a:t>Since </a:t>
            </a:r>
            <a:r>
              <a:rPr sz="1600" dirty="0">
                <a:solidFill>
                  <a:schemeClr val="bg1"/>
                </a:solidFill>
                <a:latin typeface="Carlito"/>
                <a:cs typeface="Carlito"/>
              </a:rPr>
              <a:t>all </a:t>
            </a:r>
            <a:r>
              <a:rPr sz="1600" spc="-5" dirty="0">
                <a:solidFill>
                  <a:schemeClr val="bg1"/>
                </a:solidFill>
                <a:latin typeface="Carlito"/>
                <a:cs typeface="Carlito"/>
              </a:rPr>
              <a:t>models </a:t>
            </a:r>
            <a:r>
              <a:rPr sz="1600" spc="-25" dirty="0">
                <a:solidFill>
                  <a:schemeClr val="bg1"/>
                </a:solidFill>
                <a:latin typeface="Carlito"/>
                <a:cs typeface="Carlito"/>
              </a:rPr>
              <a:t>performed </a:t>
            </a:r>
            <a:r>
              <a:rPr sz="1600" spc="-5" dirty="0">
                <a:solidFill>
                  <a:schemeClr val="bg1"/>
                </a:solidFill>
                <a:latin typeface="Carlito"/>
                <a:cs typeface="Carlito"/>
              </a:rPr>
              <a:t>the </a:t>
            </a:r>
            <a:r>
              <a:rPr sz="1600" spc="-10" dirty="0">
                <a:solidFill>
                  <a:schemeClr val="bg1"/>
                </a:solidFill>
                <a:latin typeface="Carlito"/>
                <a:cs typeface="Carlito"/>
              </a:rPr>
              <a:t>same </a:t>
            </a:r>
            <a:r>
              <a:rPr sz="1600" spc="-25" dirty="0">
                <a:solidFill>
                  <a:schemeClr val="bg1"/>
                </a:solidFill>
                <a:latin typeface="Carlito"/>
                <a:cs typeface="Carlito"/>
              </a:rPr>
              <a:t>for </a:t>
            </a:r>
            <a:r>
              <a:rPr sz="1600" spc="-5" dirty="0">
                <a:solidFill>
                  <a:schemeClr val="bg1"/>
                </a:solidFill>
                <a:latin typeface="Carlito"/>
                <a:cs typeface="Carlito"/>
              </a:rPr>
              <a:t>the </a:t>
            </a:r>
            <a:r>
              <a:rPr sz="1600" spc="-20" dirty="0">
                <a:solidFill>
                  <a:schemeClr val="bg1"/>
                </a:solidFill>
                <a:latin typeface="Carlito"/>
                <a:cs typeface="Carlito"/>
              </a:rPr>
              <a:t>test set, </a:t>
            </a:r>
            <a:r>
              <a:rPr sz="1600" spc="-5" dirty="0">
                <a:solidFill>
                  <a:schemeClr val="bg1"/>
                </a:solidFill>
                <a:latin typeface="Carlito"/>
                <a:cs typeface="Carlito"/>
              </a:rPr>
              <a:t>the </a:t>
            </a:r>
            <a:r>
              <a:rPr sz="1600" spc="-20" dirty="0">
                <a:solidFill>
                  <a:schemeClr val="bg1"/>
                </a:solidFill>
                <a:latin typeface="Carlito"/>
                <a:cs typeface="Carlito"/>
              </a:rPr>
              <a:t>confusion </a:t>
            </a:r>
            <a:r>
              <a:rPr sz="1600" spc="-10" dirty="0">
                <a:solidFill>
                  <a:schemeClr val="bg1"/>
                </a:solidFill>
                <a:latin typeface="Carlito"/>
                <a:cs typeface="Carlito"/>
              </a:rPr>
              <a:t>matrix is </a:t>
            </a:r>
            <a:r>
              <a:rPr sz="1600" spc="-5" dirty="0">
                <a:solidFill>
                  <a:schemeClr val="bg1"/>
                </a:solidFill>
                <a:latin typeface="Carlito"/>
                <a:cs typeface="Carlito"/>
              </a:rPr>
              <a:t>the </a:t>
            </a:r>
            <a:r>
              <a:rPr sz="1600" spc="-10" dirty="0">
                <a:solidFill>
                  <a:schemeClr val="bg1"/>
                </a:solidFill>
                <a:latin typeface="Carlito"/>
                <a:cs typeface="Carlito"/>
              </a:rPr>
              <a:t>same </a:t>
            </a:r>
            <a:r>
              <a:rPr sz="1600" spc="-20" dirty="0">
                <a:solidFill>
                  <a:schemeClr val="bg1"/>
                </a:solidFill>
                <a:latin typeface="Carlito"/>
                <a:cs typeface="Carlito"/>
              </a:rPr>
              <a:t>across </a:t>
            </a:r>
            <a:r>
              <a:rPr sz="1600" dirty="0">
                <a:solidFill>
                  <a:schemeClr val="bg1"/>
                </a:solidFill>
                <a:latin typeface="Carlito"/>
                <a:cs typeface="Carlito"/>
              </a:rPr>
              <a:t>all </a:t>
            </a:r>
            <a:r>
              <a:rPr sz="1600" spc="-5" dirty="0">
                <a:solidFill>
                  <a:schemeClr val="bg1"/>
                </a:solidFill>
                <a:latin typeface="Carlito"/>
                <a:cs typeface="Carlito"/>
              </a:rPr>
              <a:t>models.  The </a:t>
            </a:r>
            <a:r>
              <a:rPr sz="1600" spc="-15" dirty="0">
                <a:solidFill>
                  <a:schemeClr val="bg1"/>
                </a:solidFill>
                <a:latin typeface="Carlito"/>
                <a:cs typeface="Carlito"/>
              </a:rPr>
              <a:t>models </a:t>
            </a:r>
            <a:r>
              <a:rPr sz="1600" spc="-20" dirty="0">
                <a:solidFill>
                  <a:schemeClr val="bg1"/>
                </a:solidFill>
                <a:latin typeface="Carlito"/>
                <a:cs typeface="Carlito"/>
              </a:rPr>
              <a:t>predicted </a:t>
            </a:r>
            <a:r>
              <a:rPr sz="1600" spc="-5" dirty="0">
                <a:solidFill>
                  <a:schemeClr val="bg1"/>
                </a:solidFill>
                <a:latin typeface="Carlito"/>
                <a:cs typeface="Carlito"/>
              </a:rPr>
              <a:t>12 </a:t>
            </a:r>
            <a:r>
              <a:rPr sz="1600" spc="-20" dirty="0">
                <a:solidFill>
                  <a:schemeClr val="bg1"/>
                </a:solidFill>
                <a:latin typeface="Carlito"/>
                <a:cs typeface="Carlito"/>
              </a:rPr>
              <a:t>successful </a:t>
            </a:r>
            <a:r>
              <a:rPr sz="1600" spc="-10" dirty="0">
                <a:solidFill>
                  <a:schemeClr val="bg1"/>
                </a:solidFill>
                <a:latin typeface="Carlito"/>
                <a:cs typeface="Carlito"/>
              </a:rPr>
              <a:t>landings </a:t>
            </a:r>
            <a:r>
              <a:rPr sz="1600" spc="-5" dirty="0">
                <a:solidFill>
                  <a:schemeClr val="bg1"/>
                </a:solidFill>
                <a:latin typeface="Carlito"/>
                <a:cs typeface="Carlito"/>
              </a:rPr>
              <a:t>when the true label</a:t>
            </a:r>
            <a:r>
              <a:rPr sz="1600" spc="275" dirty="0">
                <a:solidFill>
                  <a:schemeClr val="bg1"/>
                </a:solidFill>
                <a:latin typeface="Carlito"/>
                <a:cs typeface="Carlito"/>
              </a:rPr>
              <a:t> </a:t>
            </a:r>
            <a:r>
              <a:rPr sz="1600" spc="-20" dirty="0">
                <a:solidFill>
                  <a:schemeClr val="bg1"/>
                </a:solidFill>
                <a:latin typeface="Carlito"/>
                <a:cs typeface="Carlito"/>
              </a:rPr>
              <a:t>was successful </a:t>
            </a:r>
            <a:r>
              <a:rPr sz="1600" spc="-10" dirty="0">
                <a:solidFill>
                  <a:schemeClr val="bg1"/>
                </a:solidFill>
                <a:latin typeface="Carlito"/>
                <a:cs typeface="Carlito"/>
              </a:rPr>
              <a:t>landing.</a:t>
            </a:r>
            <a:endParaRPr sz="1600" dirty="0">
              <a:solidFill>
                <a:schemeClr val="bg1"/>
              </a:solidFill>
              <a:latin typeface="Carlito"/>
              <a:cs typeface="Carlito"/>
            </a:endParaRPr>
          </a:p>
          <a:p>
            <a:pPr marL="12700">
              <a:lnSpc>
                <a:spcPct val="100000"/>
              </a:lnSpc>
              <a:spcBef>
                <a:spcPts val="405"/>
              </a:spcBef>
            </a:pPr>
            <a:r>
              <a:rPr sz="1600" spc="-5" dirty="0">
                <a:solidFill>
                  <a:schemeClr val="bg1"/>
                </a:solidFill>
                <a:latin typeface="Carlito"/>
                <a:cs typeface="Carlito"/>
              </a:rPr>
              <a:t>The </a:t>
            </a:r>
            <a:r>
              <a:rPr sz="1600" spc="-15" dirty="0">
                <a:solidFill>
                  <a:schemeClr val="bg1"/>
                </a:solidFill>
                <a:latin typeface="Carlito"/>
                <a:cs typeface="Carlito"/>
              </a:rPr>
              <a:t>models </a:t>
            </a:r>
            <a:r>
              <a:rPr sz="1600" spc="-20" dirty="0">
                <a:solidFill>
                  <a:schemeClr val="bg1"/>
                </a:solidFill>
                <a:latin typeface="Carlito"/>
                <a:cs typeface="Carlito"/>
              </a:rPr>
              <a:t>predicted </a:t>
            </a:r>
            <a:r>
              <a:rPr sz="1600" spc="-5" dirty="0">
                <a:solidFill>
                  <a:schemeClr val="bg1"/>
                </a:solidFill>
                <a:latin typeface="Carlito"/>
                <a:cs typeface="Carlito"/>
              </a:rPr>
              <a:t>3 </a:t>
            </a:r>
            <a:r>
              <a:rPr sz="1600" spc="-20" dirty="0">
                <a:solidFill>
                  <a:schemeClr val="bg1"/>
                </a:solidFill>
                <a:latin typeface="Carlito"/>
                <a:cs typeface="Carlito"/>
              </a:rPr>
              <a:t>unsuccessful </a:t>
            </a:r>
            <a:r>
              <a:rPr sz="1600" spc="-10" dirty="0">
                <a:solidFill>
                  <a:schemeClr val="bg1"/>
                </a:solidFill>
                <a:latin typeface="Carlito"/>
                <a:cs typeface="Carlito"/>
              </a:rPr>
              <a:t>landings </a:t>
            </a:r>
            <a:r>
              <a:rPr sz="1600" spc="-5" dirty="0">
                <a:solidFill>
                  <a:schemeClr val="bg1"/>
                </a:solidFill>
                <a:latin typeface="Carlito"/>
                <a:cs typeface="Carlito"/>
              </a:rPr>
              <a:t>when the true label </a:t>
            </a:r>
            <a:r>
              <a:rPr sz="1600" spc="-15" dirty="0">
                <a:solidFill>
                  <a:schemeClr val="bg1"/>
                </a:solidFill>
                <a:latin typeface="Carlito"/>
                <a:cs typeface="Carlito"/>
              </a:rPr>
              <a:t>was </a:t>
            </a:r>
            <a:r>
              <a:rPr sz="1600" spc="-20" dirty="0">
                <a:solidFill>
                  <a:schemeClr val="bg1"/>
                </a:solidFill>
                <a:latin typeface="Carlito"/>
                <a:cs typeface="Carlito"/>
              </a:rPr>
              <a:t>unsuccessful</a:t>
            </a:r>
            <a:r>
              <a:rPr sz="1600" spc="140" dirty="0">
                <a:solidFill>
                  <a:schemeClr val="bg1"/>
                </a:solidFill>
                <a:latin typeface="Carlito"/>
                <a:cs typeface="Carlito"/>
              </a:rPr>
              <a:t> </a:t>
            </a:r>
            <a:r>
              <a:rPr sz="1600" spc="-10" dirty="0">
                <a:solidFill>
                  <a:schemeClr val="bg1"/>
                </a:solidFill>
                <a:latin typeface="Carlito"/>
                <a:cs typeface="Carlito"/>
              </a:rPr>
              <a:t>landing.</a:t>
            </a:r>
            <a:endParaRPr sz="1600" dirty="0">
              <a:solidFill>
                <a:schemeClr val="bg1"/>
              </a:solidFill>
              <a:latin typeface="Carlito"/>
              <a:cs typeface="Carlito"/>
            </a:endParaRPr>
          </a:p>
          <a:p>
            <a:pPr marL="12700" marR="5080">
              <a:lnSpc>
                <a:spcPts val="2330"/>
              </a:lnSpc>
              <a:spcBef>
                <a:spcPts val="135"/>
              </a:spcBef>
            </a:pPr>
            <a:r>
              <a:rPr sz="1600" spc="-5" dirty="0">
                <a:solidFill>
                  <a:schemeClr val="bg1"/>
                </a:solidFill>
                <a:latin typeface="Carlito"/>
                <a:cs typeface="Carlito"/>
              </a:rPr>
              <a:t>The </a:t>
            </a:r>
            <a:r>
              <a:rPr sz="1600" spc="-15" dirty="0">
                <a:solidFill>
                  <a:schemeClr val="bg1"/>
                </a:solidFill>
                <a:latin typeface="Carlito"/>
                <a:cs typeface="Carlito"/>
              </a:rPr>
              <a:t>models </a:t>
            </a:r>
            <a:r>
              <a:rPr sz="1600" spc="-20" dirty="0">
                <a:solidFill>
                  <a:schemeClr val="bg1"/>
                </a:solidFill>
                <a:latin typeface="Carlito"/>
                <a:cs typeface="Carlito"/>
              </a:rPr>
              <a:t>predicted </a:t>
            </a:r>
            <a:r>
              <a:rPr sz="1600" spc="-5" dirty="0">
                <a:solidFill>
                  <a:schemeClr val="bg1"/>
                </a:solidFill>
                <a:latin typeface="Carlito"/>
                <a:cs typeface="Carlito"/>
              </a:rPr>
              <a:t>3 </a:t>
            </a:r>
            <a:r>
              <a:rPr sz="1600" spc="-20" dirty="0">
                <a:solidFill>
                  <a:schemeClr val="bg1"/>
                </a:solidFill>
                <a:latin typeface="Carlito"/>
                <a:cs typeface="Carlito"/>
              </a:rPr>
              <a:t>successful </a:t>
            </a:r>
            <a:r>
              <a:rPr sz="1600" spc="-10" dirty="0">
                <a:solidFill>
                  <a:schemeClr val="bg1"/>
                </a:solidFill>
                <a:latin typeface="Carlito"/>
                <a:cs typeface="Carlito"/>
              </a:rPr>
              <a:t>landings </a:t>
            </a:r>
            <a:r>
              <a:rPr sz="1600" spc="-5" dirty="0">
                <a:solidFill>
                  <a:schemeClr val="bg1"/>
                </a:solidFill>
                <a:latin typeface="Carlito"/>
                <a:cs typeface="Carlito"/>
              </a:rPr>
              <a:t>when the true label </a:t>
            </a:r>
            <a:r>
              <a:rPr sz="1600" spc="-20" dirty="0">
                <a:solidFill>
                  <a:schemeClr val="bg1"/>
                </a:solidFill>
                <a:latin typeface="Carlito"/>
                <a:cs typeface="Carlito"/>
              </a:rPr>
              <a:t>was unsuccessful </a:t>
            </a:r>
            <a:r>
              <a:rPr sz="1600" spc="-10" dirty="0">
                <a:solidFill>
                  <a:schemeClr val="bg1"/>
                </a:solidFill>
                <a:latin typeface="Carlito"/>
                <a:cs typeface="Carlito"/>
              </a:rPr>
              <a:t>landings </a:t>
            </a:r>
            <a:r>
              <a:rPr sz="1600" spc="-20" dirty="0">
                <a:solidFill>
                  <a:schemeClr val="bg1"/>
                </a:solidFill>
                <a:latin typeface="Carlito"/>
                <a:cs typeface="Carlito"/>
              </a:rPr>
              <a:t>(false positives).  </a:t>
            </a:r>
            <a:r>
              <a:rPr sz="1600" spc="-15" dirty="0">
                <a:solidFill>
                  <a:schemeClr val="bg1"/>
                </a:solidFill>
                <a:latin typeface="Carlito"/>
                <a:cs typeface="Carlito"/>
              </a:rPr>
              <a:t>Our </a:t>
            </a:r>
            <a:r>
              <a:rPr sz="1600" spc="-5" dirty="0">
                <a:solidFill>
                  <a:schemeClr val="bg1"/>
                </a:solidFill>
                <a:latin typeface="Carlito"/>
                <a:cs typeface="Carlito"/>
              </a:rPr>
              <a:t>models </a:t>
            </a:r>
            <a:r>
              <a:rPr sz="1600" spc="-20" dirty="0">
                <a:solidFill>
                  <a:schemeClr val="bg1"/>
                </a:solidFill>
                <a:latin typeface="Carlito"/>
                <a:cs typeface="Carlito"/>
              </a:rPr>
              <a:t>over predict successful</a:t>
            </a:r>
            <a:r>
              <a:rPr sz="1600" spc="130" dirty="0">
                <a:solidFill>
                  <a:schemeClr val="bg1"/>
                </a:solidFill>
                <a:latin typeface="Carlito"/>
                <a:cs typeface="Carlito"/>
              </a:rPr>
              <a:t> </a:t>
            </a:r>
            <a:r>
              <a:rPr sz="1600" spc="-10" dirty="0">
                <a:solidFill>
                  <a:schemeClr val="bg1"/>
                </a:solidFill>
                <a:latin typeface="Carlito"/>
                <a:cs typeface="Carlito"/>
              </a:rPr>
              <a:t>landings.</a:t>
            </a:r>
            <a:endParaRPr sz="1600" dirty="0">
              <a:solidFill>
                <a:schemeClr val="bg1"/>
              </a:solidFill>
              <a:latin typeface="Carlito"/>
              <a:cs typeface="Carlito"/>
            </a:endParaRPr>
          </a:p>
        </p:txBody>
      </p:sp>
      <p:sp>
        <p:nvSpPr>
          <p:cNvPr id="7" name="object 7">
            <a:extLst>
              <a:ext uri="{FF2B5EF4-FFF2-40B4-BE49-F238E27FC236}">
                <a16:creationId xmlns:a16="http://schemas.microsoft.com/office/drawing/2014/main" id="{C6EFA3F6-F898-F84B-9EC2-8535D73731FE}"/>
              </a:ext>
            </a:extLst>
          </p:cNvPr>
          <p:cNvSpPr/>
          <p:nvPr/>
        </p:nvSpPr>
        <p:spPr>
          <a:xfrm>
            <a:off x="3075432" y="1219200"/>
            <a:ext cx="4541520" cy="3453383"/>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6A596E4E-263A-D2D0-2A54-0269BCD584DE}"/>
              </a:ext>
            </a:extLst>
          </p:cNvPr>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Conclusions</a:t>
            </a:r>
          </a:p>
        </p:txBody>
      </p:sp>
      <p:sp>
        <p:nvSpPr>
          <p:cNvPr id="6" name="object 4">
            <a:extLst>
              <a:ext uri="{FF2B5EF4-FFF2-40B4-BE49-F238E27FC236}">
                <a16:creationId xmlns:a16="http://schemas.microsoft.com/office/drawing/2014/main" id="{6EC5AA52-0377-175A-B9E9-6F815393C1D7}"/>
              </a:ext>
            </a:extLst>
          </p:cNvPr>
          <p:cNvSpPr txBox="1"/>
          <p:nvPr/>
        </p:nvSpPr>
        <p:spPr>
          <a:xfrm>
            <a:off x="1184249" y="1746715"/>
            <a:ext cx="9956800" cy="3692525"/>
          </a:xfrm>
          <a:prstGeom prst="rect">
            <a:avLst/>
          </a:prstGeom>
        </p:spPr>
        <p:txBody>
          <a:bodyPr vert="horz" wrap="square" lIns="0" tIns="62230" rIns="0" bIns="0" rtlCol="0">
            <a:spAutoFit/>
          </a:bodyPr>
          <a:lstStyle/>
          <a:p>
            <a:pPr marL="195580" indent="-183515">
              <a:lnSpc>
                <a:spcPct val="100000"/>
              </a:lnSpc>
              <a:spcBef>
                <a:spcPts val="490"/>
              </a:spcBef>
              <a:buClr>
                <a:srgbClr val="E28312"/>
              </a:buClr>
              <a:buChar char="◦"/>
              <a:tabLst>
                <a:tab pos="196215" algn="l"/>
              </a:tabLst>
            </a:pPr>
            <a:r>
              <a:rPr sz="2000" dirty="0">
                <a:solidFill>
                  <a:srgbClr val="404040"/>
                </a:solidFill>
                <a:latin typeface="Carlito"/>
                <a:cs typeface="Carlito"/>
              </a:rPr>
              <a:t>Our </a:t>
            </a:r>
            <a:r>
              <a:rPr sz="2000" spc="-5" dirty="0">
                <a:solidFill>
                  <a:srgbClr val="404040"/>
                </a:solidFill>
                <a:latin typeface="Carlito"/>
                <a:cs typeface="Carlito"/>
              </a:rPr>
              <a:t>task: </a:t>
            </a:r>
            <a:r>
              <a:rPr sz="2000" spc="-20" dirty="0">
                <a:solidFill>
                  <a:srgbClr val="404040"/>
                </a:solidFill>
                <a:latin typeface="Carlito"/>
                <a:cs typeface="Carlito"/>
              </a:rPr>
              <a:t>to develop </a:t>
            </a:r>
            <a:r>
              <a:rPr sz="2000" dirty="0">
                <a:solidFill>
                  <a:srgbClr val="404040"/>
                </a:solidFill>
                <a:latin typeface="Carlito"/>
                <a:cs typeface="Carlito"/>
              </a:rPr>
              <a:t>a machine learning model </a:t>
            </a:r>
            <a:r>
              <a:rPr sz="2000" spc="-25" dirty="0">
                <a:solidFill>
                  <a:srgbClr val="404040"/>
                </a:solidFill>
                <a:latin typeface="Carlito"/>
                <a:cs typeface="Carlito"/>
              </a:rPr>
              <a:t>for </a:t>
            </a:r>
            <a:r>
              <a:rPr sz="2000" dirty="0">
                <a:solidFill>
                  <a:srgbClr val="404040"/>
                </a:solidFill>
                <a:latin typeface="Carlito"/>
                <a:cs typeface="Carlito"/>
              </a:rPr>
              <a:t>Space Y who </a:t>
            </a:r>
            <a:r>
              <a:rPr sz="2000" spc="-20" dirty="0">
                <a:solidFill>
                  <a:srgbClr val="404040"/>
                </a:solidFill>
                <a:latin typeface="Carlito"/>
                <a:cs typeface="Carlito"/>
              </a:rPr>
              <a:t>wants to </a:t>
            </a:r>
            <a:r>
              <a:rPr sz="2000" spc="-5" dirty="0">
                <a:solidFill>
                  <a:srgbClr val="404040"/>
                </a:solidFill>
                <a:latin typeface="Carlito"/>
                <a:cs typeface="Carlito"/>
              </a:rPr>
              <a:t>bid </a:t>
            </a:r>
            <a:r>
              <a:rPr sz="2000" spc="-20" dirty="0">
                <a:solidFill>
                  <a:srgbClr val="404040"/>
                </a:solidFill>
                <a:latin typeface="Carlito"/>
                <a:cs typeface="Carlito"/>
              </a:rPr>
              <a:t>against</a:t>
            </a:r>
            <a:r>
              <a:rPr sz="2000" spc="-70" dirty="0">
                <a:solidFill>
                  <a:srgbClr val="404040"/>
                </a:solidFill>
                <a:latin typeface="Carlito"/>
                <a:cs typeface="Carlito"/>
              </a:rPr>
              <a:t> </a:t>
            </a:r>
            <a:r>
              <a:rPr sz="2000" dirty="0">
                <a:solidFill>
                  <a:srgbClr val="404040"/>
                </a:solidFill>
                <a:latin typeface="Carlito"/>
                <a:cs typeface="Carlito"/>
              </a:rPr>
              <a:t>SpaceX</a:t>
            </a:r>
            <a:endParaRPr sz="2000" dirty="0">
              <a:latin typeface="Carlito"/>
              <a:cs typeface="Carlito"/>
            </a:endParaRPr>
          </a:p>
          <a:p>
            <a:pPr marL="195580" indent="-183515">
              <a:lnSpc>
                <a:spcPct val="100000"/>
              </a:lnSpc>
              <a:spcBef>
                <a:spcPts val="395"/>
              </a:spcBef>
              <a:buClr>
                <a:srgbClr val="E28312"/>
              </a:buClr>
              <a:buChar char="◦"/>
              <a:tabLst>
                <a:tab pos="196215" algn="l"/>
              </a:tabLst>
            </a:pPr>
            <a:r>
              <a:rPr sz="2000" spc="-5" dirty="0">
                <a:solidFill>
                  <a:srgbClr val="404040"/>
                </a:solidFill>
                <a:latin typeface="Carlito"/>
                <a:cs typeface="Carlito"/>
              </a:rPr>
              <a:t>The goal </a:t>
            </a:r>
            <a:r>
              <a:rPr sz="2000" dirty="0">
                <a:solidFill>
                  <a:srgbClr val="404040"/>
                </a:solidFill>
                <a:latin typeface="Carlito"/>
                <a:cs typeface="Carlito"/>
              </a:rPr>
              <a:t>of </a:t>
            </a:r>
            <a:r>
              <a:rPr sz="2000" spc="-5" dirty="0">
                <a:solidFill>
                  <a:srgbClr val="404040"/>
                </a:solidFill>
                <a:latin typeface="Carlito"/>
                <a:cs typeface="Carlito"/>
              </a:rPr>
              <a:t>model is </a:t>
            </a:r>
            <a:r>
              <a:rPr sz="2000" spc="-20" dirty="0">
                <a:solidFill>
                  <a:srgbClr val="404040"/>
                </a:solidFill>
                <a:latin typeface="Carlito"/>
                <a:cs typeface="Carlito"/>
              </a:rPr>
              <a:t>to </a:t>
            </a:r>
            <a:r>
              <a:rPr sz="2000" spc="-5" dirty="0">
                <a:solidFill>
                  <a:srgbClr val="404040"/>
                </a:solidFill>
                <a:latin typeface="Carlito"/>
                <a:cs typeface="Carlito"/>
              </a:rPr>
              <a:t>predict when </a:t>
            </a:r>
            <a:r>
              <a:rPr sz="2000" spc="-15" dirty="0">
                <a:solidFill>
                  <a:srgbClr val="404040"/>
                </a:solidFill>
                <a:latin typeface="Carlito"/>
                <a:cs typeface="Carlito"/>
              </a:rPr>
              <a:t>Stage </a:t>
            </a:r>
            <a:r>
              <a:rPr sz="2000" dirty="0">
                <a:solidFill>
                  <a:srgbClr val="404040"/>
                </a:solidFill>
                <a:latin typeface="Carlito"/>
                <a:cs typeface="Carlito"/>
              </a:rPr>
              <a:t>1 </a:t>
            </a:r>
            <a:r>
              <a:rPr sz="2000" spc="-5" dirty="0">
                <a:solidFill>
                  <a:srgbClr val="404040"/>
                </a:solidFill>
                <a:latin typeface="Carlito"/>
                <a:cs typeface="Carlito"/>
              </a:rPr>
              <a:t>will successfully </a:t>
            </a:r>
            <a:r>
              <a:rPr sz="2000" dirty="0">
                <a:solidFill>
                  <a:srgbClr val="404040"/>
                </a:solidFill>
                <a:latin typeface="Carlito"/>
                <a:cs typeface="Carlito"/>
              </a:rPr>
              <a:t>land </a:t>
            </a:r>
            <a:r>
              <a:rPr sz="2000" spc="-20" dirty="0">
                <a:solidFill>
                  <a:srgbClr val="404040"/>
                </a:solidFill>
                <a:latin typeface="Carlito"/>
                <a:cs typeface="Carlito"/>
              </a:rPr>
              <a:t>to </a:t>
            </a:r>
            <a:r>
              <a:rPr sz="2000" spc="-35" dirty="0">
                <a:solidFill>
                  <a:srgbClr val="404040"/>
                </a:solidFill>
                <a:latin typeface="Carlito"/>
                <a:cs typeface="Carlito"/>
              </a:rPr>
              <a:t>save </a:t>
            </a:r>
            <a:r>
              <a:rPr sz="2000" spc="-5" dirty="0">
                <a:solidFill>
                  <a:srgbClr val="404040"/>
                </a:solidFill>
                <a:latin typeface="Carlito"/>
                <a:cs typeface="Carlito"/>
              </a:rPr>
              <a:t>~$100 million</a:t>
            </a:r>
            <a:r>
              <a:rPr sz="2000" spc="-110" dirty="0">
                <a:solidFill>
                  <a:srgbClr val="404040"/>
                </a:solidFill>
                <a:latin typeface="Carlito"/>
                <a:cs typeface="Carlito"/>
              </a:rPr>
              <a:t> </a:t>
            </a:r>
            <a:r>
              <a:rPr sz="2000" dirty="0">
                <a:solidFill>
                  <a:srgbClr val="404040"/>
                </a:solidFill>
                <a:latin typeface="Carlito"/>
                <a:cs typeface="Carlito"/>
              </a:rPr>
              <a:t>USD</a:t>
            </a:r>
            <a:endParaRPr sz="2000" dirty="0">
              <a:latin typeface="Carlito"/>
              <a:cs typeface="Carlito"/>
            </a:endParaRPr>
          </a:p>
          <a:p>
            <a:pPr marL="195580" indent="-183515">
              <a:lnSpc>
                <a:spcPct val="100000"/>
              </a:lnSpc>
              <a:spcBef>
                <a:spcPts val="409"/>
              </a:spcBef>
              <a:buClr>
                <a:srgbClr val="E28312"/>
              </a:buClr>
              <a:buChar char="◦"/>
              <a:tabLst>
                <a:tab pos="196215" algn="l"/>
              </a:tabLst>
            </a:pPr>
            <a:r>
              <a:rPr sz="2000" spc="-5" dirty="0">
                <a:solidFill>
                  <a:srgbClr val="404040"/>
                </a:solidFill>
                <a:latin typeface="Carlito"/>
                <a:cs typeface="Carlito"/>
              </a:rPr>
              <a:t>Used </a:t>
            </a:r>
            <a:r>
              <a:rPr sz="2000" spc="-25" dirty="0">
                <a:solidFill>
                  <a:srgbClr val="404040"/>
                </a:solidFill>
                <a:latin typeface="Carlito"/>
                <a:cs typeface="Carlito"/>
              </a:rPr>
              <a:t>data </a:t>
            </a:r>
            <a:r>
              <a:rPr sz="2000" spc="-20" dirty="0">
                <a:solidFill>
                  <a:srgbClr val="404040"/>
                </a:solidFill>
                <a:latin typeface="Carlito"/>
                <a:cs typeface="Carlito"/>
              </a:rPr>
              <a:t>from </a:t>
            </a:r>
            <a:r>
              <a:rPr sz="2000" dirty="0">
                <a:solidFill>
                  <a:srgbClr val="404040"/>
                </a:solidFill>
                <a:latin typeface="Carlito"/>
                <a:cs typeface="Carlito"/>
              </a:rPr>
              <a:t>a </a:t>
            </a:r>
            <a:r>
              <a:rPr sz="2000" spc="-5" dirty="0">
                <a:solidFill>
                  <a:srgbClr val="404040"/>
                </a:solidFill>
                <a:latin typeface="Carlito"/>
                <a:cs typeface="Carlito"/>
              </a:rPr>
              <a:t>public </a:t>
            </a:r>
            <a:r>
              <a:rPr sz="2000" dirty="0">
                <a:solidFill>
                  <a:srgbClr val="404040"/>
                </a:solidFill>
                <a:latin typeface="Carlito"/>
                <a:cs typeface="Carlito"/>
              </a:rPr>
              <a:t>SpaceX API and </a:t>
            </a:r>
            <a:r>
              <a:rPr sz="2000" spc="-5" dirty="0">
                <a:solidFill>
                  <a:srgbClr val="404040"/>
                </a:solidFill>
                <a:latin typeface="Carlito"/>
                <a:cs typeface="Carlito"/>
              </a:rPr>
              <a:t>web scraping </a:t>
            </a:r>
            <a:r>
              <a:rPr sz="2000" dirty="0">
                <a:solidFill>
                  <a:srgbClr val="404040"/>
                </a:solidFill>
                <a:latin typeface="Carlito"/>
                <a:cs typeface="Carlito"/>
              </a:rPr>
              <a:t>SpaceX Wikipedia</a:t>
            </a:r>
            <a:r>
              <a:rPr sz="2000" spc="-195" dirty="0">
                <a:solidFill>
                  <a:srgbClr val="404040"/>
                </a:solidFill>
                <a:latin typeface="Carlito"/>
                <a:cs typeface="Carlito"/>
              </a:rPr>
              <a:t> </a:t>
            </a:r>
            <a:r>
              <a:rPr sz="2000" spc="-5" dirty="0">
                <a:solidFill>
                  <a:srgbClr val="404040"/>
                </a:solidFill>
                <a:latin typeface="Carlito"/>
                <a:cs typeface="Carlito"/>
              </a:rPr>
              <a:t>page</a:t>
            </a:r>
            <a:endParaRPr sz="2000" dirty="0">
              <a:latin typeface="Carlito"/>
              <a:cs typeface="Carlito"/>
            </a:endParaRPr>
          </a:p>
          <a:p>
            <a:pPr marL="195580" indent="-183515">
              <a:lnSpc>
                <a:spcPct val="100000"/>
              </a:lnSpc>
              <a:spcBef>
                <a:spcPts val="400"/>
              </a:spcBef>
              <a:buClr>
                <a:srgbClr val="E28312"/>
              </a:buClr>
              <a:buChar char="◦"/>
              <a:tabLst>
                <a:tab pos="196215" algn="l"/>
              </a:tabLst>
            </a:pPr>
            <a:r>
              <a:rPr sz="2000" spc="-25" dirty="0">
                <a:solidFill>
                  <a:srgbClr val="404040"/>
                </a:solidFill>
                <a:latin typeface="Carlito"/>
                <a:cs typeface="Carlito"/>
              </a:rPr>
              <a:t>Created data </a:t>
            </a:r>
            <a:r>
              <a:rPr sz="2000" spc="-5" dirty="0">
                <a:solidFill>
                  <a:srgbClr val="404040"/>
                </a:solidFill>
                <a:latin typeface="Carlito"/>
                <a:cs typeface="Carlito"/>
              </a:rPr>
              <a:t>labels </a:t>
            </a:r>
            <a:r>
              <a:rPr sz="2000" dirty="0">
                <a:solidFill>
                  <a:srgbClr val="404040"/>
                </a:solidFill>
                <a:latin typeface="Carlito"/>
                <a:cs typeface="Carlito"/>
              </a:rPr>
              <a:t>and </a:t>
            </a:r>
            <a:r>
              <a:rPr sz="2000" spc="-25" dirty="0">
                <a:solidFill>
                  <a:srgbClr val="404040"/>
                </a:solidFill>
                <a:latin typeface="Carlito"/>
                <a:cs typeface="Carlito"/>
              </a:rPr>
              <a:t>stored data into </a:t>
            </a:r>
            <a:r>
              <a:rPr sz="2000" dirty="0">
                <a:solidFill>
                  <a:srgbClr val="404040"/>
                </a:solidFill>
                <a:latin typeface="Carlito"/>
                <a:cs typeface="Carlito"/>
              </a:rPr>
              <a:t>a </a:t>
            </a:r>
            <a:r>
              <a:rPr sz="2000" spc="-5" dirty="0">
                <a:solidFill>
                  <a:srgbClr val="404040"/>
                </a:solidFill>
                <a:latin typeface="Carlito"/>
                <a:cs typeface="Carlito"/>
              </a:rPr>
              <a:t>DB2 SQL</a:t>
            </a:r>
            <a:r>
              <a:rPr sz="2000" spc="-15"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195580" indent="-183515">
              <a:lnSpc>
                <a:spcPct val="100000"/>
              </a:lnSpc>
              <a:spcBef>
                <a:spcPts val="395"/>
              </a:spcBef>
              <a:buClr>
                <a:srgbClr val="E28312"/>
              </a:buClr>
              <a:buChar char="◦"/>
              <a:tabLst>
                <a:tab pos="196215" algn="l"/>
              </a:tabLst>
            </a:pPr>
            <a:r>
              <a:rPr sz="2000" spc="-25" dirty="0">
                <a:solidFill>
                  <a:srgbClr val="404040"/>
                </a:solidFill>
                <a:latin typeface="Carlito"/>
                <a:cs typeface="Carlito"/>
              </a:rPr>
              <a:t>Created </a:t>
            </a:r>
            <a:r>
              <a:rPr sz="2000" dirty="0">
                <a:solidFill>
                  <a:srgbClr val="404040"/>
                </a:solidFill>
                <a:latin typeface="Carlito"/>
                <a:cs typeface="Carlito"/>
              </a:rPr>
              <a:t>a </a:t>
            </a:r>
            <a:r>
              <a:rPr sz="2000" spc="-5" dirty="0">
                <a:solidFill>
                  <a:srgbClr val="404040"/>
                </a:solidFill>
                <a:latin typeface="Carlito"/>
                <a:cs typeface="Carlito"/>
              </a:rPr>
              <a:t>dashboard </a:t>
            </a:r>
            <a:r>
              <a:rPr sz="2000" spc="-25" dirty="0">
                <a:solidFill>
                  <a:srgbClr val="404040"/>
                </a:solidFill>
                <a:latin typeface="Carlito"/>
                <a:cs typeface="Carlito"/>
              </a:rPr>
              <a:t>for</a:t>
            </a:r>
            <a:r>
              <a:rPr sz="2000" spc="-125" dirty="0">
                <a:solidFill>
                  <a:srgbClr val="404040"/>
                </a:solidFill>
                <a:latin typeface="Carlito"/>
                <a:cs typeface="Carlito"/>
              </a:rPr>
              <a:t> </a:t>
            </a:r>
            <a:r>
              <a:rPr sz="2000" spc="-20" dirty="0">
                <a:solidFill>
                  <a:srgbClr val="404040"/>
                </a:solidFill>
                <a:latin typeface="Carlito"/>
                <a:cs typeface="Carlito"/>
              </a:rPr>
              <a:t>visualization</a:t>
            </a:r>
            <a:endParaRPr sz="2000" dirty="0">
              <a:latin typeface="Carlito"/>
              <a:cs typeface="Carlito"/>
            </a:endParaRPr>
          </a:p>
          <a:p>
            <a:pPr marL="195580" indent="-183515">
              <a:lnSpc>
                <a:spcPct val="100000"/>
              </a:lnSpc>
              <a:spcBef>
                <a:spcPts val="405"/>
              </a:spcBef>
              <a:buClr>
                <a:srgbClr val="E28312"/>
              </a:buClr>
              <a:buChar char="◦"/>
              <a:tabLst>
                <a:tab pos="196215" algn="l"/>
              </a:tabLst>
            </a:pPr>
            <a:r>
              <a:rPr sz="2000" spc="-50" dirty="0">
                <a:solidFill>
                  <a:srgbClr val="404040"/>
                </a:solidFill>
                <a:latin typeface="Carlito"/>
                <a:cs typeface="Carlito"/>
              </a:rPr>
              <a:t>We </a:t>
            </a:r>
            <a:r>
              <a:rPr sz="2000" spc="-25" dirty="0">
                <a:solidFill>
                  <a:srgbClr val="404040"/>
                </a:solidFill>
                <a:latin typeface="Carlito"/>
                <a:cs typeface="Carlito"/>
              </a:rPr>
              <a:t>created </a:t>
            </a:r>
            <a:r>
              <a:rPr sz="2000" dirty="0">
                <a:solidFill>
                  <a:srgbClr val="404040"/>
                </a:solidFill>
                <a:latin typeface="Carlito"/>
                <a:cs typeface="Carlito"/>
              </a:rPr>
              <a:t>a machine learning model </a:t>
            </a:r>
            <a:r>
              <a:rPr sz="2000" spc="-5" dirty="0">
                <a:solidFill>
                  <a:srgbClr val="404040"/>
                </a:solidFill>
                <a:latin typeface="Carlito"/>
                <a:cs typeface="Carlito"/>
              </a:rPr>
              <a:t>with </a:t>
            </a:r>
            <a:r>
              <a:rPr sz="2000" dirty="0">
                <a:solidFill>
                  <a:srgbClr val="404040"/>
                </a:solidFill>
                <a:latin typeface="Carlito"/>
                <a:cs typeface="Carlito"/>
              </a:rPr>
              <a:t>an </a:t>
            </a:r>
            <a:r>
              <a:rPr sz="2000" spc="-5" dirty="0">
                <a:solidFill>
                  <a:srgbClr val="404040"/>
                </a:solidFill>
                <a:latin typeface="Carlito"/>
                <a:cs typeface="Carlito"/>
              </a:rPr>
              <a:t>accuracy of</a:t>
            </a:r>
            <a:r>
              <a:rPr sz="2000" spc="-105" dirty="0">
                <a:solidFill>
                  <a:srgbClr val="404040"/>
                </a:solidFill>
                <a:latin typeface="Carlito"/>
                <a:cs typeface="Carlito"/>
              </a:rPr>
              <a:t> </a:t>
            </a:r>
            <a:r>
              <a:rPr sz="2000" dirty="0">
                <a:solidFill>
                  <a:srgbClr val="404040"/>
                </a:solidFill>
                <a:latin typeface="Carlito"/>
                <a:cs typeface="Carlito"/>
              </a:rPr>
              <a:t>83%</a:t>
            </a:r>
            <a:endParaRPr sz="2000" dirty="0">
              <a:latin typeface="Carlito"/>
              <a:cs typeface="Carlito"/>
            </a:endParaRPr>
          </a:p>
          <a:p>
            <a:pPr marL="195580" marR="276860" indent="-183515">
              <a:lnSpc>
                <a:spcPts val="2160"/>
              </a:lnSpc>
              <a:spcBef>
                <a:spcPts val="635"/>
              </a:spcBef>
              <a:buClr>
                <a:srgbClr val="E28312"/>
              </a:buClr>
              <a:buChar char="◦"/>
              <a:tabLst>
                <a:tab pos="196215" algn="l"/>
              </a:tabLst>
            </a:pPr>
            <a:r>
              <a:rPr sz="2000" spc="-5" dirty="0">
                <a:solidFill>
                  <a:srgbClr val="404040"/>
                </a:solidFill>
                <a:latin typeface="Carlito"/>
                <a:cs typeface="Carlito"/>
              </a:rPr>
              <a:t>Allon </a:t>
            </a:r>
            <a:r>
              <a:rPr sz="2000" dirty="0">
                <a:solidFill>
                  <a:srgbClr val="404040"/>
                </a:solidFill>
                <a:latin typeface="Carlito"/>
                <a:cs typeface="Carlito"/>
              </a:rPr>
              <a:t>Mask </a:t>
            </a:r>
            <a:r>
              <a:rPr sz="2000" spc="-5" dirty="0">
                <a:solidFill>
                  <a:srgbClr val="404040"/>
                </a:solidFill>
                <a:latin typeface="Carlito"/>
                <a:cs typeface="Carlito"/>
              </a:rPr>
              <a:t>of </a:t>
            </a:r>
            <a:r>
              <a:rPr sz="2000" dirty="0">
                <a:solidFill>
                  <a:srgbClr val="404040"/>
                </a:solidFill>
                <a:latin typeface="Carlito"/>
                <a:cs typeface="Carlito"/>
              </a:rPr>
              <a:t>SpaceY </a:t>
            </a:r>
            <a:r>
              <a:rPr sz="2000" spc="-5" dirty="0">
                <a:solidFill>
                  <a:srgbClr val="404040"/>
                </a:solidFill>
                <a:latin typeface="Carlito"/>
                <a:cs typeface="Carlito"/>
              </a:rPr>
              <a:t>can use </a:t>
            </a:r>
            <a:r>
              <a:rPr sz="2000" dirty="0">
                <a:solidFill>
                  <a:srgbClr val="404040"/>
                </a:solidFill>
                <a:latin typeface="Carlito"/>
                <a:cs typeface="Carlito"/>
              </a:rPr>
              <a:t>this model </a:t>
            </a:r>
            <a:r>
              <a:rPr sz="2000" spc="-20" dirty="0">
                <a:solidFill>
                  <a:srgbClr val="404040"/>
                </a:solidFill>
                <a:latin typeface="Carlito"/>
                <a:cs typeface="Carlito"/>
              </a:rPr>
              <a:t>to </a:t>
            </a:r>
            <a:r>
              <a:rPr sz="2000" spc="-5" dirty="0">
                <a:solidFill>
                  <a:srgbClr val="404040"/>
                </a:solidFill>
                <a:latin typeface="Carlito"/>
                <a:cs typeface="Carlito"/>
              </a:rPr>
              <a:t>predict with </a:t>
            </a:r>
            <a:r>
              <a:rPr sz="2000" spc="-20" dirty="0">
                <a:solidFill>
                  <a:srgbClr val="404040"/>
                </a:solidFill>
                <a:latin typeface="Carlito"/>
                <a:cs typeface="Carlito"/>
              </a:rPr>
              <a:t>relatively </a:t>
            </a:r>
            <a:r>
              <a:rPr sz="2000" spc="-5" dirty="0">
                <a:solidFill>
                  <a:srgbClr val="404040"/>
                </a:solidFill>
                <a:latin typeface="Carlito"/>
                <a:cs typeface="Carlito"/>
              </a:rPr>
              <a:t>high accuracy whether </a:t>
            </a:r>
            <a:r>
              <a:rPr sz="2000" dirty="0">
                <a:solidFill>
                  <a:srgbClr val="404040"/>
                </a:solidFill>
                <a:latin typeface="Carlito"/>
                <a:cs typeface="Carlito"/>
              </a:rPr>
              <a:t>a  launch </a:t>
            </a:r>
            <a:r>
              <a:rPr sz="2000" spc="-5" dirty="0">
                <a:solidFill>
                  <a:srgbClr val="404040"/>
                </a:solidFill>
                <a:latin typeface="Carlito"/>
                <a:cs typeface="Carlito"/>
              </a:rPr>
              <a:t>will </a:t>
            </a:r>
            <a:r>
              <a:rPr sz="2000" spc="-35" dirty="0">
                <a:solidFill>
                  <a:srgbClr val="404040"/>
                </a:solidFill>
                <a:latin typeface="Carlito"/>
                <a:cs typeface="Carlito"/>
              </a:rPr>
              <a:t>have </a:t>
            </a:r>
            <a:r>
              <a:rPr sz="2000" dirty="0">
                <a:solidFill>
                  <a:srgbClr val="404040"/>
                </a:solidFill>
                <a:latin typeface="Carlito"/>
                <a:cs typeface="Carlito"/>
              </a:rPr>
              <a:t>a </a:t>
            </a:r>
            <a:r>
              <a:rPr sz="2000" spc="-5" dirty="0">
                <a:solidFill>
                  <a:srgbClr val="404040"/>
                </a:solidFill>
                <a:latin typeface="Carlito"/>
                <a:cs typeface="Carlito"/>
              </a:rPr>
              <a:t>successful </a:t>
            </a:r>
            <a:r>
              <a:rPr sz="2000" spc="-20" dirty="0">
                <a:solidFill>
                  <a:srgbClr val="404040"/>
                </a:solidFill>
                <a:latin typeface="Carlito"/>
                <a:cs typeface="Carlito"/>
              </a:rPr>
              <a:t>Stage </a:t>
            </a:r>
            <a:r>
              <a:rPr sz="2000" dirty="0">
                <a:solidFill>
                  <a:srgbClr val="404040"/>
                </a:solidFill>
                <a:latin typeface="Carlito"/>
                <a:cs typeface="Carlito"/>
              </a:rPr>
              <a:t>1 landing </a:t>
            </a:r>
            <a:r>
              <a:rPr sz="2000" spc="-25" dirty="0">
                <a:solidFill>
                  <a:srgbClr val="404040"/>
                </a:solidFill>
                <a:latin typeface="Carlito"/>
                <a:cs typeface="Carlito"/>
              </a:rPr>
              <a:t>before </a:t>
            </a:r>
            <a:r>
              <a:rPr sz="2000" dirty="0">
                <a:solidFill>
                  <a:srgbClr val="404040"/>
                </a:solidFill>
                <a:latin typeface="Carlito"/>
                <a:cs typeface="Carlito"/>
              </a:rPr>
              <a:t>launch </a:t>
            </a:r>
            <a:r>
              <a:rPr sz="2000" spc="-20" dirty="0">
                <a:solidFill>
                  <a:srgbClr val="404040"/>
                </a:solidFill>
                <a:latin typeface="Carlito"/>
                <a:cs typeface="Carlito"/>
              </a:rPr>
              <a:t>to </a:t>
            </a:r>
            <a:r>
              <a:rPr sz="2000" spc="-5" dirty="0">
                <a:solidFill>
                  <a:srgbClr val="404040"/>
                </a:solidFill>
                <a:latin typeface="Carlito"/>
                <a:cs typeface="Carlito"/>
              </a:rPr>
              <a:t>determine whether </a:t>
            </a:r>
            <a:r>
              <a:rPr sz="2000" dirty="0">
                <a:solidFill>
                  <a:srgbClr val="404040"/>
                </a:solidFill>
                <a:latin typeface="Carlito"/>
                <a:cs typeface="Carlito"/>
              </a:rPr>
              <a:t>the launch  </a:t>
            </a:r>
            <a:r>
              <a:rPr sz="2000" spc="-5" dirty="0">
                <a:solidFill>
                  <a:srgbClr val="404040"/>
                </a:solidFill>
                <a:latin typeface="Carlito"/>
                <a:cs typeface="Carlito"/>
              </a:rPr>
              <a:t>should be </a:t>
            </a:r>
            <a:r>
              <a:rPr sz="2000" dirty="0">
                <a:solidFill>
                  <a:srgbClr val="404040"/>
                </a:solidFill>
                <a:latin typeface="Carlito"/>
                <a:cs typeface="Carlito"/>
              </a:rPr>
              <a:t>made </a:t>
            </a:r>
            <a:r>
              <a:rPr sz="2000" spc="-5" dirty="0">
                <a:solidFill>
                  <a:srgbClr val="404040"/>
                </a:solidFill>
                <a:latin typeface="Carlito"/>
                <a:cs typeface="Carlito"/>
              </a:rPr>
              <a:t>or</a:t>
            </a:r>
            <a:r>
              <a:rPr sz="2000" spc="-105" dirty="0">
                <a:solidFill>
                  <a:srgbClr val="404040"/>
                </a:solidFill>
                <a:latin typeface="Carlito"/>
                <a:cs typeface="Carlito"/>
              </a:rPr>
              <a:t> </a:t>
            </a:r>
            <a:r>
              <a:rPr sz="2000" spc="-5" dirty="0">
                <a:solidFill>
                  <a:srgbClr val="404040"/>
                </a:solidFill>
                <a:latin typeface="Carlito"/>
                <a:cs typeface="Carlito"/>
              </a:rPr>
              <a:t>not</a:t>
            </a:r>
            <a:endParaRPr sz="2000" dirty="0">
              <a:latin typeface="Carlito"/>
              <a:cs typeface="Carlito"/>
            </a:endParaRPr>
          </a:p>
          <a:p>
            <a:pPr marL="195580" marR="5080" indent="-183515">
              <a:lnSpc>
                <a:spcPts val="2200"/>
              </a:lnSpc>
              <a:spcBef>
                <a:spcPts val="605"/>
              </a:spcBef>
              <a:buClr>
                <a:srgbClr val="E28312"/>
              </a:buClr>
              <a:buChar char="◦"/>
              <a:tabLst>
                <a:tab pos="196215" algn="l"/>
              </a:tabLst>
            </a:pPr>
            <a:r>
              <a:rPr sz="2000" spc="-5" dirty="0">
                <a:solidFill>
                  <a:srgbClr val="404040"/>
                </a:solidFill>
                <a:latin typeface="Carlito"/>
                <a:cs typeface="Carlito"/>
              </a:rPr>
              <a:t>If possible </a:t>
            </a:r>
            <a:r>
              <a:rPr sz="2000" spc="-20" dirty="0">
                <a:solidFill>
                  <a:srgbClr val="404040"/>
                </a:solidFill>
                <a:latin typeface="Carlito"/>
                <a:cs typeface="Carlito"/>
              </a:rPr>
              <a:t>more </a:t>
            </a:r>
            <a:r>
              <a:rPr sz="2000" spc="-25" dirty="0">
                <a:solidFill>
                  <a:srgbClr val="404040"/>
                </a:solidFill>
                <a:latin typeface="Carlito"/>
                <a:cs typeface="Carlito"/>
              </a:rPr>
              <a:t>data </a:t>
            </a:r>
            <a:r>
              <a:rPr sz="2000" spc="-5" dirty="0">
                <a:solidFill>
                  <a:srgbClr val="404040"/>
                </a:solidFill>
                <a:latin typeface="Carlito"/>
                <a:cs typeface="Carlito"/>
              </a:rPr>
              <a:t>should </a:t>
            </a:r>
            <a:r>
              <a:rPr sz="2000" dirty="0">
                <a:solidFill>
                  <a:srgbClr val="404040"/>
                </a:solidFill>
                <a:latin typeface="Carlito"/>
                <a:cs typeface="Carlito"/>
              </a:rPr>
              <a:t>be </a:t>
            </a:r>
            <a:r>
              <a:rPr sz="2000" spc="-5" dirty="0">
                <a:solidFill>
                  <a:srgbClr val="404040"/>
                </a:solidFill>
                <a:latin typeface="Carlito"/>
                <a:cs typeface="Carlito"/>
              </a:rPr>
              <a:t>collected </a:t>
            </a:r>
            <a:r>
              <a:rPr sz="2000" spc="-20" dirty="0">
                <a:solidFill>
                  <a:srgbClr val="404040"/>
                </a:solidFill>
                <a:latin typeface="Carlito"/>
                <a:cs typeface="Carlito"/>
              </a:rPr>
              <a:t>to </a:t>
            </a:r>
            <a:r>
              <a:rPr sz="2000" spc="-25" dirty="0">
                <a:solidFill>
                  <a:srgbClr val="404040"/>
                </a:solidFill>
                <a:latin typeface="Carlito"/>
                <a:cs typeface="Carlito"/>
              </a:rPr>
              <a:t>better </a:t>
            </a:r>
            <a:r>
              <a:rPr sz="2000" spc="-5" dirty="0">
                <a:solidFill>
                  <a:srgbClr val="404040"/>
                </a:solidFill>
                <a:latin typeface="Carlito"/>
                <a:cs typeface="Carlito"/>
              </a:rPr>
              <a:t>determine </a:t>
            </a:r>
            <a:r>
              <a:rPr sz="2000" dirty="0">
                <a:solidFill>
                  <a:srgbClr val="404040"/>
                </a:solidFill>
                <a:latin typeface="Carlito"/>
                <a:cs typeface="Carlito"/>
              </a:rPr>
              <a:t>the </a:t>
            </a:r>
            <a:r>
              <a:rPr sz="2000" spc="-10" dirty="0">
                <a:solidFill>
                  <a:srgbClr val="404040"/>
                </a:solidFill>
                <a:latin typeface="Carlito"/>
                <a:cs typeface="Carlito"/>
              </a:rPr>
              <a:t>best </a:t>
            </a:r>
            <a:r>
              <a:rPr sz="2000" dirty="0">
                <a:solidFill>
                  <a:srgbClr val="404040"/>
                </a:solidFill>
                <a:latin typeface="Carlito"/>
                <a:cs typeface="Carlito"/>
              </a:rPr>
              <a:t>machine learning model  and </a:t>
            </a:r>
            <a:r>
              <a:rPr sz="2000" spc="-25" dirty="0">
                <a:solidFill>
                  <a:srgbClr val="404040"/>
                </a:solidFill>
                <a:latin typeface="Carlito"/>
                <a:cs typeface="Carlito"/>
              </a:rPr>
              <a:t>improve</a:t>
            </a:r>
            <a:r>
              <a:rPr sz="2000" spc="-30" dirty="0">
                <a:solidFill>
                  <a:srgbClr val="404040"/>
                </a:solidFill>
                <a:latin typeface="Carlito"/>
                <a:cs typeface="Carlito"/>
              </a:rPr>
              <a:t> </a:t>
            </a:r>
            <a:r>
              <a:rPr sz="2000" spc="-5" dirty="0">
                <a:solidFill>
                  <a:srgbClr val="404040"/>
                </a:solidFill>
                <a:latin typeface="Carlito"/>
                <a:cs typeface="Carlito"/>
              </a:rPr>
              <a:t>accuracy</a:t>
            </a:r>
            <a:endParaRPr sz="2000" dirty="0">
              <a:latin typeface="Carlito"/>
              <a:cs typeface="Carlito"/>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Appendix</a:t>
            </a:r>
          </a:p>
        </p:txBody>
      </p:sp>
      <p:sp>
        <p:nvSpPr>
          <p:cNvPr id="7" name="object 4">
            <a:extLst>
              <a:ext uri="{FF2B5EF4-FFF2-40B4-BE49-F238E27FC236}">
                <a16:creationId xmlns:a16="http://schemas.microsoft.com/office/drawing/2014/main" id="{CE81B361-DCFE-2836-F0DC-815C8B41994D}"/>
              </a:ext>
            </a:extLst>
          </p:cNvPr>
          <p:cNvSpPr txBox="1"/>
          <p:nvPr/>
        </p:nvSpPr>
        <p:spPr>
          <a:xfrm>
            <a:off x="770011" y="1651884"/>
            <a:ext cx="8401050" cy="2243563"/>
          </a:xfrm>
          <a:prstGeom prst="rect">
            <a:avLst/>
          </a:prstGeom>
        </p:spPr>
        <p:txBody>
          <a:bodyPr vert="horz" wrap="square" lIns="0" tIns="164465" rIns="0" bIns="0" rtlCol="0">
            <a:spAutoFit/>
          </a:bodyPr>
          <a:lstStyle/>
          <a:p>
            <a:pPr marL="12700">
              <a:lnSpc>
                <a:spcPct val="100000"/>
              </a:lnSpc>
              <a:spcBef>
                <a:spcPts val="1295"/>
              </a:spcBef>
            </a:pPr>
            <a:r>
              <a:rPr sz="2000" u="heavy" dirty="0">
                <a:solidFill>
                  <a:srgbClr val="404040"/>
                </a:solidFill>
                <a:uFill>
                  <a:solidFill>
                    <a:srgbClr val="404040"/>
                  </a:solidFill>
                </a:uFill>
                <a:latin typeface="Carlito"/>
                <a:cs typeface="Carlito"/>
              </a:rPr>
              <a:t>GitHub </a:t>
            </a:r>
            <a:r>
              <a:rPr sz="2000" u="heavy" spc="-10" dirty="0">
                <a:solidFill>
                  <a:srgbClr val="404040"/>
                </a:solidFill>
                <a:uFill>
                  <a:solidFill>
                    <a:srgbClr val="404040"/>
                  </a:solidFill>
                </a:uFill>
                <a:latin typeface="Carlito"/>
                <a:cs typeface="Carlito"/>
              </a:rPr>
              <a:t>repository</a:t>
            </a:r>
            <a:r>
              <a:rPr sz="2000" u="heavy" spc="-40"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sz="2000" dirty="0">
              <a:latin typeface="Carlito"/>
              <a:cs typeface="Carlito"/>
            </a:endParaRPr>
          </a:p>
          <a:p>
            <a:pPr>
              <a:lnSpc>
                <a:spcPct val="100000"/>
              </a:lnSpc>
              <a:spcBef>
                <a:spcPts val="40"/>
              </a:spcBef>
            </a:pPr>
            <a:r>
              <a:rPr lang="en-US" sz="1750" dirty="0">
                <a:solidFill>
                  <a:srgbClr val="1C7DDB"/>
                </a:solidFill>
                <a:latin typeface="Carlito"/>
                <a:cs typeface="Carlito"/>
                <a:hlinkClick r:id="rId4"/>
              </a:rPr>
              <a:t>https://github.com/joeygem/IBM-Data-Science</a:t>
            </a:r>
            <a:endParaRPr lang="en-US" sz="1750" dirty="0">
              <a:solidFill>
                <a:srgbClr val="1C7DDB"/>
              </a:solidFill>
              <a:latin typeface="Carlito"/>
              <a:cs typeface="Carlito"/>
            </a:endParaRPr>
          </a:p>
          <a:p>
            <a:pPr>
              <a:lnSpc>
                <a:spcPct val="100000"/>
              </a:lnSpc>
              <a:spcBef>
                <a:spcPts val="40"/>
              </a:spcBef>
            </a:pPr>
            <a:endParaRPr sz="1750" dirty="0">
              <a:solidFill>
                <a:srgbClr val="1C7DDB"/>
              </a:solidFill>
              <a:latin typeface="Carlito"/>
              <a:cs typeface="Carlito"/>
            </a:endParaRPr>
          </a:p>
          <a:p>
            <a:pPr marL="12700">
              <a:lnSpc>
                <a:spcPct val="100000"/>
              </a:lnSpc>
              <a:spcBef>
                <a:spcPts val="5"/>
              </a:spcBef>
            </a:pPr>
            <a:r>
              <a:rPr sz="2000" b="1" u="heavy" spc="-5" dirty="0">
                <a:solidFill>
                  <a:srgbClr val="404040"/>
                </a:solidFill>
                <a:uFill>
                  <a:solidFill>
                    <a:srgbClr val="404040"/>
                  </a:solidFill>
                </a:uFill>
                <a:latin typeface="Carlito"/>
                <a:cs typeface="Carlito"/>
              </a:rPr>
              <a:t>Instructor</a:t>
            </a:r>
            <a:r>
              <a:rPr lang="en-IN" sz="2000" b="1" u="heavy" spc="-5" dirty="0">
                <a:solidFill>
                  <a:srgbClr val="404040"/>
                </a:solidFill>
                <a:uFill>
                  <a:solidFill>
                    <a:srgbClr val="404040"/>
                  </a:solidFill>
                </a:uFill>
                <a:latin typeface="Carlito"/>
                <a:cs typeface="Carlito"/>
              </a:rPr>
              <a:t>s</a:t>
            </a:r>
            <a:r>
              <a:rPr sz="2000" b="1" u="heavy" spc="-5" dirty="0">
                <a:solidFill>
                  <a:srgbClr val="404040"/>
                </a:solidFill>
                <a:uFill>
                  <a:solidFill>
                    <a:srgbClr val="404040"/>
                  </a:solidFill>
                </a:uFill>
                <a:latin typeface="Carlito"/>
                <a:cs typeface="Carlito"/>
              </a:rPr>
              <a:t>:</a:t>
            </a:r>
            <a:endParaRPr sz="2000" b="1" dirty="0">
              <a:latin typeface="Carlito"/>
              <a:cs typeface="Carlito"/>
            </a:endParaRPr>
          </a:p>
          <a:p>
            <a:pPr algn="l"/>
            <a:r>
              <a:rPr lang="en-IN" sz="2000" b="1" i="0" dirty="0">
                <a:solidFill>
                  <a:srgbClr val="24292F"/>
                </a:solidFill>
                <a:effectLst/>
                <a:latin typeface="-apple-system"/>
              </a:rPr>
              <a:t>Instructors: </a:t>
            </a:r>
            <a:r>
              <a:rPr lang="en-IN" sz="2000" b="1" i="0" dirty="0" err="1">
                <a:solidFill>
                  <a:srgbClr val="24292F"/>
                </a:solidFill>
                <a:effectLst/>
                <a:latin typeface="-apple-system"/>
              </a:rPr>
              <a:t>Rav</a:t>
            </a:r>
            <a:r>
              <a:rPr lang="en-IN" sz="2000" b="1" i="0" dirty="0">
                <a:solidFill>
                  <a:srgbClr val="24292F"/>
                </a:solidFill>
                <a:effectLst/>
                <a:latin typeface="-apple-system"/>
              </a:rPr>
              <a:t> Ahuja, Alex </a:t>
            </a:r>
            <a:r>
              <a:rPr lang="en-IN" sz="2000" b="1" i="0" dirty="0" err="1">
                <a:solidFill>
                  <a:srgbClr val="24292F"/>
                </a:solidFill>
                <a:effectLst/>
                <a:latin typeface="-apple-system"/>
              </a:rPr>
              <a:t>Aklson</a:t>
            </a:r>
            <a:r>
              <a:rPr lang="en-IN" sz="2000" b="1" i="0" dirty="0">
                <a:solidFill>
                  <a:srgbClr val="24292F"/>
                </a:solidFill>
                <a:effectLst/>
                <a:latin typeface="-apple-system"/>
              </a:rPr>
              <a:t>, </a:t>
            </a:r>
            <a:r>
              <a:rPr lang="en-IN" sz="2000" b="1" i="0" dirty="0" err="1">
                <a:solidFill>
                  <a:srgbClr val="24292F"/>
                </a:solidFill>
                <a:effectLst/>
                <a:latin typeface="-apple-system"/>
              </a:rPr>
              <a:t>Aije</a:t>
            </a:r>
            <a:r>
              <a:rPr lang="en-IN" sz="2000" b="1" i="0" dirty="0">
                <a:solidFill>
                  <a:srgbClr val="24292F"/>
                </a:solidFill>
                <a:effectLst/>
                <a:latin typeface="-apple-system"/>
              </a:rPr>
              <a:t> </a:t>
            </a:r>
            <a:r>
              <a:rPr lang="en-IN" sz="2000" b="1" i="0" dirty="0" err="1">
                <a:solidFill>
                  <a:srgbClr val="24292F"/>
                </a:solidFill>
                <a:effectLst/>
                <a:latin typeface="-apple-system"/>
              </a:rPr>
              <a:t>Egwaikhide</a:t>
            </a:r>
            <a:r>
              <a:rPr lang="en-IN" sz="2000" b="1" i="0" dirty="0">
                <a:solidFill>
                  <a:srgbClr val="24292F"/>
                </a:solidFill>
                <a:effectLst/>
                <a:latin typeface="-apple-system"/>
              </a:rPr>
              <a:t>, Svetlana Levitan, Romeo </a:t>
            </a:r>
            <a:r>
              <a:rPr lang="en-IN" sz="2000" b="1" i="0" dirty="0" err="1">
                <a:solidFill>
                  <a:srgbClr val="24292F"/>
                </a:solidFill>
                <a:effectLst/>
                <a:latin typeface="-apple-system"/>
              </a:rPr>
              <a:t>Kienzler</a:t>
            </a:r>
            <a:r>
              <a:rPr lang="en-IN" sz="2000" b="1" i="0" dirty="0">
                <a:solidFill>
                  <a:srgbClr val="24292F"/>
                </a:solidFill>
                <a:effectLst/>
                <a:latin typeface="-apple-system"/>
              </a:rPr>
              <a:t>, </a:t>
            </a:r>
            <a:r>
              <a:rPr lang="en-IN" sz="2000" b="1" i="0" dirty="0" err="1">
                <a:solidFill>
                  <a:srgbClr val="24292F"/>
                </a:solidFill>
                <a:effectLst/>
                <a:latin typeface="-apple-system"/>
              </a:rPr>
              <a:t>Polong</a:t>
            </a:r>
            <a:r>
              <a:rPr lang="en-IN" sz="2000" b="1" i="0" dirty="0">
                <a:solidFill>
                  <a:srgbClr val="24292F"/>
                </a:solidFill>
                <a:effectLst/>
                <a:latin typeface="-apple-system"/>
              </a:rPr>
              <a:t> Lin, Joseph </a:t>
            </a:r>
            <a:r>
              <a:rPr lang="en-IN" sz="2000" b="1" i="0" dirty="0" err="1">
                <a:solidFill>
                  <a:srgbClr val="24292F"/>
                </a:solidFill>
                <a:effectLst/>
                <a:latin typeface="-apple-system"/>
              </a:rPr>
              <a:t>Santarcangelo</a:t>
            </a:r>
            <a:r>
              <a:rPr lang="en-IN" sz="2000" b="1" i="0" dirty="0">
                <a:solidFill>
                  <a:srgbClr val="24292F"/>
                </a:solidFill>
                <a:effectLst/>
                <a:latin typeface="-apple-system"/>
              </a:rPr>
              <a:t>, Azim </a:t>
            </a:r>
            <a:r>
              <a:rPr lang="en-IN" sz="2000" b="1" i="0" dirty="0" err="1">
                <a:solidFill>
                  <a:srgbClr val="24292F"/>
                </a:solidFill>
                <a:effectLst/>
                <a:latin typeface="-apple-system"/>
              </a:rPr>
              <a:t>Hirjani</a:t>
            </a:r>
            <a:r>
              <a:rPr lang="en-IN" sz="2000" b="1" i="0" dirty="0">
                <a:solidFill>
                  <a:srgbClr val="24292F"/>
                </a:solidFill>
                <a:effectLst/>
                <a:latin typeface="-apple-system"/>
              </a:rPr>
              <a:t>, </a:t>
            </a:r>
            <a:r>
              <a:rPr lang="en-IN" sz="2000" b="1" i="0" dirty="0" err="1">
                <a:solidFill>
                  <a:srgbClr val="24292F"/>
                </a:solidFill>
                <a:effectLst/>
                <a:latin typeface="-apple-system"/>
              </a:rPr>
              <a:t>Hima</a:t>
            </a:r>
            <a:r>
              <a:rPr lang="en-IN" sz="2000" b="1" i="0" dirty="0">
                <a:solidFill>
                  <a:srgbClr val="24292F"/>
                </a:solidFill>
                <a:effectLst/>
                <a:latin typeface="-apple-system"/>
              </a:rPr>
              <a:t> Vasudevan, </a:t>
            </a:r>
            <a:r>
              <a:rPr lang="en-IN" sz="2000" b="1" i="0" dirty="0" err="1">
                <a:solidFill>
                  <a:srgbClr val="24292F"/>
                </a:solidFill>
                <a:effectLst/>
                <a:latin typeface="-apple-system"/>
              </a:rPr>
              <a:t>Saishruthi</a:t>
            </a:r>
            <a:r>
              <a:rPr lang="en-IN" sz="2000" b="1" i="0" dirty="0">
                <a:solidFill>
                  <a:srgbClr val="24292F"/>
                </a:solidFill>
                <a:effectLst/>
                <a:latin typeface="-apple-system"/>
              </a:rPr>
              <a:t> Swaminathan, Saeed </a:t>
            </a:r>
            <a:r>
              <a:rPr lang="en-IN" sz="2000" b="1" i="0" dirty="0" err="1">
                <a:solidFill>
                  <a:srgbClr val="24292F"/>
                </a:solidFill>
                <a:effectLst/>
                <a:latin typeface="-apple-system"/>
              </a:rPr>
              <a:t>Aghabozorgi</a:t>
            </a:r>
            <a:r>
              <a:rPr lang="en-IN" sz="2000" b="1" i="0" dirty="0">
                <a:solidFill>
                  <a:srgbClr val="24292F"/>
                </a:solidFill>
                <a:effectLst/>
                <a:latin typeface="-apple-system"/>
              </a:rPr>
              <a:t>, Yan Luo</a:t>
            </a: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n-lt"/>
              </a:rPr>
              <a:t>Executive Summary</a:t>
            </a:r>
          </a:p>
          <a:p>
            <a:pPr>
              <a:lnSpc>
                <a:spcPct val="120000"/>
              </a:lnSpc>
              <a:spcBef>
                <a:spcPts val="1400"/>
              </a:spcBef>
            </a:pPr>
            <a:r>
              <a:rPr lang="en-US" sz="8800" dirty="0">
                <a:solidFill>
                  <a:schemeClr val="accent3">
                    <a:lumMod val="25000"/>
                  </a:schemeClr>
                </a:solidFill>
                <a:latin typeface="+mn-lt"/>
              </a:rPr>
              <a:t>Data collection methodology:</a:t>
            </a:r>
          </a:p>
          <a:p>
            <a:pPr marL="457200" lvl="1" indent="0">
              <a:lnSpc>
                <a:spcPct val="120000"/>
              </a:lnSpc>
              <a:spcBef>
                <a:spcPts val="1400"/>
              </a:spcBef>
              <a:buNone/>
            </a:pPr>
            <a:r>
              <a:rPr lang="en-US" sz="8800" dirty="0">
                <a:solidFill>
                  <a:schemeClr val="bg2">
                    <a:lumMod val="50000"/>
                  </a:schemeClr>
                </a:solidFill>
                <a:latin typeface="+mn-lt"/>
              </a:rPr>
              <a:t>Combined data from SpaceX public API and SpaceX Wikipedia page</a:t>
            </a:r>
          </a:p>
          <a:p>
            <a:pPr>
              <a:lnSpc>
                <a:spcPct val="120000"/>
              </a:lnSpc>
              <a:spcBef>
                <a:spcPts val="1400"/>
              </a:spcBef>
            </a:pPr>
            <a:r>
              <a:rPr lang="en-US" sz="8800" dirty="0">
                <a:solidFill>
                  <a:schemeClr val="accent3">
                    <a:lumMod val="25000"/>
                  </a:schemeClr>
                </a:solidFill>
                <a:latin typeface="+mn-lt"/>
              </a:rPr>
              <a:t>Perform data wrangling</a:t>
            </a:r>
          </a:p>
          <a:p>
            <a:pPr marL="457200" lvl="1" indent="0">
              <a:lnSpc>
                <a:spcPct val="120000"/>
              </a:lnSpc>
              <a:spcBef>
                <a:spcPts val="1400"/>
              </a:spcBef>
              <a:buNone/>
            </a:pPr>
            <a:r>
              <a:rPr lang="en-US" sz="8800" dirty="0">
                <a:solidFill>
                  <a:schemeClr val="bg2">
                    <a:lumMod val="50000"/>
                  </a:schemeClr>
                </a:solidFill>
                <a:latin typeface="+mn-lt"/>
              </a:rPr>
              <a:t>Classifying true landings as successful and unsuccessful otherwise</a:t>
            </a:r>
          </a:p>
          <a:p>
            <a:pPr>
              <a:lnSpc>
                <a:spcPct val="120000"/>
              </a:lnSpc>
              <a:spcBef>
                <a:spcPts val="1400"/>
              </a:spcBef>
            </a:pPr>
            <a:r>
              <a:rPr lang="en-US" sz="8800" dirty="0">
                <a:solidFill>
                  <a:schemeClr val="accent3">
                    <a:lumMod val="25000"/>
                  </a:schemeClr>
                </a:solidFill>
                <a:latin typeface="+mn-lt"/>
              </a:rPr>
              <a:t>Perform exploratory data analysis (EDA) using visualization and SQL</a:t>
            </a:r>
          </a:p>
          <a:p>
            <a:pPr>
              <a:lnSpc>
                <a:spcPct val="120000"/>
              </a:lnSpc>
              <a:spcBef>
                <a:spcPts val="1400"/>
              </a:spcBef>
            </a:pPr>
            <a:r>
              <a:rPr lang="en-US" sz="8800" dirty="0">
                <a:solidFill>
                  <a:schemeClr val="accent3">
                    <a:lumMod val="25000"/>
                  </a:schemeClr>
                </a:solidFill>
                <a:latin typeface="+mn-lt"/>
              </a:rPr>
              <a:t>Perform interactive visual analytics using Folium and </a:t>
            </a:r>
            <a:r>
              <a:rPr lang="en-US" sz="8800" dirty="0" err="1">
                <a:solidFill>
                  <a:schemeClr val="accent3">
                    <a:lumMod val="25000"/>
                  </a:schemeClr>
                </a:solidFill>
                <a:latin typeface="+mn-lt"/>
              </a:rPr>
              <a:t>Plotly</a:t>
            </a:r>
            <a:r>
              <a:rPr lang="en-US" sz="8800" dirty="0">
                <a:solidFill>
                  <a:schemeClr val="accent3">
                    <a:lumMod val="25000"/>
                  </a:schemeClr>
                </a:solidFill>
                <a:latin typeface="+mn-lt"/>
              </a:rPr>
              <a:t> Dash</a:t>
            </a:r>
          </a:p>
          <a:p>
            <a:pPr>
              <a:lnSpc>
                <a:spcPct val="120000"/>
              </a:lnSpc>
              <a:spcBef>
                <a:spcPts val="1400"/>
              </a:spcBef>
            </a:pPr>
            <a:r>
              <a:rPr lang="en-US" sz="8800" dirty="0">
                <a:solidFill>
                  <a:schemeClr val="accent3">
                    <a:lumMod val="25000"/>
                  </a:schemeClr>
                </a:solidFill>
                <a:latin typeface="+mn-lt"/>
              </a:rPr>
              <a:t>Perform predictive analysis using classification models</a:t>
            </a:r>
          </a:p>
          <a:p>
            <a:pPr marL="457200" lvl="1" indent="0">
              <a:lnSpc>
                <a:spcPct val="120000"/>
              </a:lnSpc>
              <a:spcBef>
                <a:spcPts val="1400"/>
              </a:spcBef>
              <a:buNone/>
            </a:pPr>
            <a:r>
              <a:rPr lang="en-US" sz="8800" dirty="0">
                <a:solidFill>
                  <a:schemeClr val="bg2">
                    <a:lumMod val="50000"/>
                  </a:schemeClr>
                </a:solidFill>
                <a:latin typeface="+mn-lt"/>
              </a:rPr>
              <a:t>Tuned models using </a:t>
            </a:r>
            <a:r>
              <a:rPr lang="en-US" sz="8800" dirty="0" err="1">
                <a:solidFill>
                  <a:schemeClr val="bg2">
                    <a:lumMod val="50000"/>
                  </a:schemeClr>
                </a:solidFill>
                <a:latin typeface="+mn-lt"/>
              </a:rPr>
              <a:t>GridSearchCV</a:t>
            </a:r>
            <a:endParaRPr lang="en-US" sz="8800" dirty="0">
              <a:solidFill>
                <a:schemeClr val="bg2">
                  <a:lumMod val="50000"/>
                </a:schemeClr>
              </a:solidFill>
              <a:latin typeface="+mn-lt"/>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Data Collection</a:t>
            </a:r>
          </a:p>
        </p:txBody>
      </p:sp>
      <p:sp>
        <p:nvSpPr>
          <p:cNvPr id="7" name="object 4">
            <a:extLst>
              <a:ext uri="{FF2B5EF4-FFF2-40B4-BE49-F238E27FC236}">
                <a16:creationId xmlns:a16="http://schemas.microsoft.com/office/drawing/2014/main" id="{AB484084-7B9E-73F4-6DF0-57787FF01DF4}"/>
              </a:ext>
            </a:extLst>
          </p:cNvPr>
          <p:cNvSpPr txBox="1"/>
          <p:nvPr/>
        </p:nvSpPr>
        <p:spPr>
          <a:xfrm>
            <a:off x="770011" y="1728289"/>
            <a:ext cx="9899650" cy="4083939"/>
          </a:xfrm>
          <a:prstGeom prst="rect">
            <a:avLst/>
          </a:prstGeom>
        </p:spPr>
        <p:txBody>
          <a:bodyPr vert="horz" wrap="square" lIns="0" tIns="42545" rIns="0" bIns="0" rtlCol="0">
            <a:spAutoFit/>
          </a:bodyPr>
          <a:lstStyle/>
          <a:p>
            <a:pPr marL="12700" marR="42545">
              <a:lnSpc>
                <a:spcPts val="2210"/>
              </a:lnSpc>
              <a:spcBef>
                <a:spcPts val="335"/>
              </a:spcBef>
            </a:pPr>
            <a:r>
              <a:rPr sz="2200" spc="-25" dirty="0">
                <a:solidFill>
                  <a:srgbClr val="404040"/>
                </a:solidFill>
                <a:cs typeface="Carlito"/>
              </a:rPr>
              <a:t>Data </a:t>
            </a:r>
            <a:r>
              <a:rPr sz="2200" spc="-5" dirty="0">
                <a:solidFill>
                  <a:srgbClr val="404040"/>
                </a:solidFill>
                <a:cs typeface="Carlito"/>
              </a:rPr>
              <a:t>collection </a:t>
            </a:r>
            <a:r>
              <a:rPr sz="2200" spc="-20" dirty="0">
                <a:solidFill>
                  <a:srgbClr val="404040"/>
                </a:solidFill>
                <a:cs typeface="Carlito"/>
              </a:rPr>
              <a:t>process </a:t>
            </a:r>
            <a:r>
              <a:rPr sz="2200" spc="-25" dirty="0">
                <a:solidFill>
                  <a:srgbClr val="404040"/>
                </a:solidFill>
                <a:cs typeface="Carlito"/>
              </a:rPr>
              <a:t>involved </a:t>
            </a:r>
            <a:r>
              <a:rPr sz="2200" dirty="0">
                <a:solidFill>
                  <a:srgbClr val="404040"/>
                </a:solidFill>
                <a:cs typeface="Carlito"/>
              </a:rPr>
              <a:t>a </a:t>
            </a:r>
            <a:r>
              <a:rPr sz="2200" spc="-10" dirty="0">
                <a:solidFill>
                  <a:srgbClr val="404040"/>
                </a:solidFill>
                <a:cs typeface="Carlito"/>
              </a:rPr>
              <a:t>combination </a:t>
            </a:r>
            <a:r>
              <a:rPr sz="2200" spc="-5" dirty="0">
                <a:solidFill>
                  <a:srgbClr val="404040"/>
                </a:solidFill>
                <a:cs typeface="Carlito"/>
              </a:rPr>
              <a:t>of </a:t>
            </a:r>
            <a:r>
              <a:rPr sz="2200" dirty="0">
                <a:solidFill>
                  <a:srgbClr val="404040"/>
                </a:solidFill>
                <a:cs typeface="Carlito"/>
              </a:rPr>
              <a:t>API </a:t>
            </a:r>
            <a:r>
              <a:rPr sz="2200" spc="-20" dirty="0">
                <a:solidFill>
                  <a:srgbClr val="404040"/>
                </a:solidFill>
                <a:cs typeface="Carlito"/>
              </a:rPr>
              <a:t>requests from </a:t>
            </a:r>
            <a:r>
              <a:rPr sz="2200" dirty="0">
                <a:solidFill>
                  <a:srgbClr val="404040"/>
                </a:solidFill>
                <a:cs typeface="Carlito"/>
              </a:rPr>
              <a:t>Space X </a:t>
            </a:r>
            <a:r>
              <a:rPr sz="2200" spc="-5" dirty="0">
                <a:solidFill>
                  <a:srgbClr val="404040"/>
                </a:solidFill>
                <a:cs typeface="Carlito"/>
              </a:rPr>
              <a:t>public </a:t>
            </a:r>
            <a:r>
              <a:rPr sz="2200" dirty="0">
                <a:solidFill>
                  <a:srgbClr val="404040"/>
                </a:solidFill>
                <a:cs typeface="Carlito"/>
              </a:rPr>
              <a:t>API and </a:t>
            </a:r>
            <a:r>
              <a:rPr sz="2200" spc="-5" dirty="0">
                <a:solidFill>
                  <a:srgbClr val="404040"/>
                </a:solidFill>
                <a:cs typeface="Carlito"/>
              </a:rPr>
              <a:t>web  scraping </a:t>
            </a:r>
            <a:r>
              <a:rPr sz="2200" spc="-25" dirty="0">
                <a:solidFill>
                  <a:srgbClr val="404040"/>
                </a:solidFill>
                <a:cs typeface="Carlito"/>
              </a:rPr>
              <a:t>data </a:t>
            </a:r>
            <a:r>
              <a:rPr sz="2200" spc="-20" dirty="0">
                <a:solidFill>
                  <a:srgbClr val="404040"/>
                </a:solidFill>
                <a:cs typeface="Carlito"/>
              </a:rPr>
              <a:t>from </a:t>
            </a:r>
            <a:r>
              <a:rPr sz="2200" dirty="0">
                <a:solidFill>
                  <a:srgbClr val="404040"/>
                </a:solidFill>
                <a:cs typeface="Carlito"/>
              </a:rPr>
              <a:t>a </a:t>
            </a:r>
            <a:r>
              <a:rPr sz="2200" spc="-5" dirty="0">
                <a:solidFill>
                  <a:srgbClr val="404040"/>
                </a:solidFill>
                <a:cs typeface="Carlito"/>
              </a:rPr>
              <a:t>table in </a:t>
            </a:r>
            <a:r>
              <a:rPr sz="2200" dirty="0">
                <a:solidFill>
                  <a:srgbClr val="404040"/>
                </a:solidFill>
                <a:cs typeface="Carlito"/>
              </a:rPr>
              <a:t>Space </a:t>
            </a:r>
            <a:r>
              <a:rPr sz="2200" spc="-75" dirty="0">
                <a:solidFill>
                  <a:srgbClr val="404040"/>
                </a:solidFill>
                <a:cs typeface="Carlito"/>
              </a:rPr>
              <a:t>X’s </a:t>
            </a:r>
            <a:r>
              <a:rPr sz="2200" dirty="0">
                <a:solidFill>
                  <a:srgbClr val="404040"/>
                </a:solidFill>
                <a:cs typeface="Carlito"/>
              </a:rPr>
              <a:t>Wikipedia</a:t>
            </a:r>
            <a:r>
              <a:rPr sz="2200" spc="-100" dirty="0">
                <a:solidFill>
                  <a:srgbClr val="404040"/>
                </a:solidFill>
                <a:cs typeface="Carlito"/>
              </a:rPr>
              <a:t> </a:t>
            </a:r>
            <a:r>
              <a:rPr sz="2200" spc="-45" dirty="0">
                <a:solidFill>
                  <a:srgbClr val="404040"/>
                </a:solidFill>
                <a:cs typeface="Carlito"/>
              </a:rPr>
              <a:t>entry.</a:t>
            </a:r>
            <a:endParaRPr sz="2200" dirty="0">
              <a:cs typeface="Carlito"/>
            </a:endParaRPr>
          </a:p>
          <a:p>
            <a:pPr marL="12700" marR="356235">
              <a:lnSpc>
                <a:spcPts val="2300"/>
              </a:lnSpc>
              <a:spcBef>
                <a:spcPts val="1115"/>
              </a:spcBef>
            </a:pPr>
            <a:r>
              <a:rPr sz="2200" spc="-5" dirty="0">
                <a:solidFill>
                  <a:srgbClr val="404040"/>
                </a:solidFill>
                <a:cs typeface="Carlito"/>
              </a:rPr>
              <a:t>The </a:t>
            </a:r>
            <a:r>
              <a:rPr sz="2200" spc="-20" dirty="0">
                <a:solidFill>
                  <a:srgbClr val="404040"/>
                </a:solidFill>
                <a:cs typeface="Carlito"/>
              </a:rPr>
              <a:t>next </a:t>
            </a:r>
            <a:r>
              <a:rPr sz="2200" spc="-5" dirty="0">
                <a:solidFill>
                  <a:srgbClr val="404040"/>
                </a:solidFill>
                <a:cs typeface="Carlito"/>
              </a:rPr>
              <a:t>slide will show </a:t>
            </a:r>
            <a:r>
              <a:rPr sz="2200" dirty="0">
                <a:solidFill>
                  <a:srgbClr val="404040"/>
                </a:solidFill>
                <a:cs typeface="Carlito"/>
              </a:rPr>
              <a:t>the </a:t>
            </a:r>
            <a:r>
              <a:rPr sz="2200" spc="-5" dirty="0">
                <a:solidFill>
                  <a:srgbClr val="404040"/>
                </a:solidFill>
                <a:cs typeface="Carlito"/>
              </a:rPr>
              <a:t>flowchart of </a:t>
            </a:r>
            <a:r>
              <a:rPr sz="2200" spc="-25" dirty="0">
                <a:solidFill>
                  <a:srgbClr val="404040"/>
                </a:solidFill>
                <a:cs typeface="Carlito"/>
              </a:rPr>
              <a:t>data </a:t>
            </a:r>
            <a:r>
              <a:rPr sz="2200" spc="-5" dirty="0">
                <a:solidFill>
                  <a:srgbClr val="404040"/>
                </a:solidFill>
                <a:cs typeface="Carlito"/>
              </a:rPr>
              <a:t>collection </a:t>
            </a:r>
            <a:r>
              <a:rPr sz="2200" spc="-20" dirty="0">
                <a:solidFill>
                  <a:srgbClr val="404040"/>
                </a:solidFill>
                <a:cs typeface="Carlito"/>
              </a:rPr>
              <a:t>from </a:t>
            </a:r>
            <a:r>
              <a:rPr sz="2200" dirty="0">
                <a:solidFill>
                  <a:srgbClr val="404040"/>
                </a:solidFill>
                <a:cs typeface="Carlito"/>
              </a:rPr>
              <a:t>API and the </a:t>
            </a:r>
            <a:r>
              <a:rPr sz="2200" spc="-5" dirty="0">
                <a:solidFill>
                  <a:srgbClr val="404040"/>
                </a:solidFill>
                <a:cs typeface="Carlito"/>
              </a:rPr>
              <a:t>one </a:t>
            </a:r>
            <a:r>
              <a:rPr sz="2200" spc="-20" dirty="0">
                <a:solidFill>
                  <a:srgbClr val="404040"/>
                </a:solidFill>
                <a:cs typeface="Carlito"/>
              </a:rPr>
              <a:t>after </a:t>
            </a:r>
            <a:r>
              <a:rPr sz="2200" spc="-5" dirty="0">
                <a:solidFill>
                  <a:srgbClr val="404040"/>
                </a:solidFill>
                <a:cs typeface="Carlito"/>
              </a:rPr>
              <a:t>will show  </a:t>
            </a:r>
            <a:r>
              <a:rPr sz="2200" dirty="0">
                <a:solidFill>
                  <a:srgbClr val="404040"/>
                </a:solidFill>
                <a:cs typeface="Carlito"/>
              </a:rPr>
              <a:t>the </a:t>
            </a:r>
            <a:r>
              <a:rPr sz="2200" spc="-5" dirty="0">
                <a:solidFill>
                  <a:srgbClr val="404040"/>
                </a:solidFill>
                <a:cs typeface="Carlito"/>
              </a:rPr>
              <a:t>flowchart of </a:t>
            </a:r>
            <a:r>
              <a:rPr sz="2200" spc="-25" dirty="0">
                <a:solidFill>
                  <a:srgbClr val="404040"/>
                </a:solidFill>
                <a:cs typeface="Carlito"/>
              </a:rPr>
              <a:t>data </a:t>
            </a:r>
            <a:r>
              <a:rPr sz="2200" spc="-5" dirty="0">
                <a:solidFill>
                  <a:srgbClr val="404040"/>
                </a:solidFill>
                <a:cs typeface="Carlito"/>
              </a:rPr>
              <a:t>collection </a:t>
            </a:r>
            <a:r>
              <a:rPr sz="2200" spc="-20" dirty="0">
                <a:solidFill>
                  <a:srgbClr val="404040"/>
                </a:solidFill>
                <a:cs typeface="Carlito"/>
              </a:rPr>
              <a:t>from</a:t>
            </a:r>
            <a:r>
              <a:rPr sz="2200" spc="-110" dirty="0">
                <a:solidFill>
                  <a:srgbClr val="404040"/>
                </a:solidFill>
                <a:cs typeface="Carlito"/>
              </a:rPr>
              <a:t> </a:t>
            </a:r>
            <a:r>
              <a:rPr sz="2200" spc="-10" dirty="0">
                <a:solidFill>
                  <a:srgbClr val="404040"/>
                </a:solidFill>
                <a:cs typeface="Carlito"/>
              </a:rPr>
              <a:t>webscraping.</a:t>
            </a:r>
            <a:endParaRPr sz="2200" dirty="0">
              <a:cs typeface="Carlito"/>
            </a:endParaRPr>
          </a:p>
          <a:p>
            <a:pPr marL="12700">
              <a:lnSpc>
                <a:spcPct val="100000"/>
              </a:lnSpc>
              <a:spcBef>
                <a:spcPts val="1145"/>
              </a:spcBef>
            </a:pPr>
            <a:r>
              <a:rPr sz="2200" u="heavy" dirty="0">
                <a:solidFill>
                  <a:srgbClr val="404040"/>
                </a:solidFill>
                <a:uFill>
                  <a:solidFill>
                    <a:srgbClr val="404040"/>
                  </a:solidFill>
                </a:uFill>
                <a:cs typeface="Carlito"/>
              </a:rPr>
              <a:t>Space X API </a:t>
            </a:r>
            <a:r>
              <a:rPr sz="2200" u="heavy" spc="-25" dirty="0">
                <a:solidFill>
                  <a:srgbClr val="404040"/>
                </a:solidFill>
                <a:uFill>
                  <a:solidFill>
                    <a:srgbClr val="404040"/>
                  </a:solidFill>
                </a:uFill>
                <a:cs typeface="Carlito"/>
              </a:rPr>
              <a:t>Data</a:t>
            </a:r>
            <a:r>
              <a:rPr sz="2200" u="heavy" spc="-95" dirty="0">
                <a:solidFill>
                  <a:srgbClr val="404040"/>
                </a:solidFill>
                <a:uFill>
                  <a:solidFill>
                    <a:srgbClr val="404040"/>
                  </a:solidFill>
                </a:uFill>
                <a:cs typeface="Carlito"/>
              </a:rPr>
              <a:t> </a:t>
            </a:r>
            <a:r>
              <a:rPr sz="2200" u="heavy" spc="-5" dirty="0">
                <a:solidFill>
                  <a:srgbClr val="404040"/>
                </a:solidFill>
                <a:uFill>
                  <a:solidFill>
                    <a:srgbClr val="404040"/>
                  </a:solidFill>
                </a:uFill>
                <a:cs typeface="Carlito"/>
              </a:rPr>
              <a:t>Columns:</a:t>
            </a:r>
            <a:endParaRPr sz="2200" dirty="0">
              <a:cs typeface="Carlito"/>
            </a:endParaRPr>
          </a:p>
          <a:p>
            <a:pPr marL="12700">
              <a:lnSpc>
                <a:spcPts val="2300"/>
              </a:lnSpc>
              <a:spcBef>
                <a:spcPts val="1200"/>
              </a:spcBef>
            </a:pPr>
            <a:r>
              <a:rPr sz="2200" spc="-30" dirty="0">
                <a:solidFill>
                  <a:srgbClr val="404040"/>
                </a:solidFill>
                <a:cs typeface="Carlito"/>
              </a:rPr>
              <a:t>FlightNumber, </a:t>
            </a:r>
            <a:r>
              <a:rPr sz="2200" spc="-20" dirty="0">
                <a:solidFill>
                  <a:srgbClr val="404040"/>
                </a:solidFill>
                <a:cs typeface="Carlito"/>
              </a:rPr>
              <a:t>Date, </a:t>
            </a:r>
            <a:r>
              <a:rPr sz="2200" spc="-25" dirty="0">
                <a:solidFill>
                  <a:srgbClr val="404040"/>
                </a:solidFill>
                <a:cs typeface="Carlito"/>
              </a:rPr>
              <a:t>BoosterVersion, </a:t>
            </a:r>
            <a:r>
              <a:rPr sz="2200" spc="-20" dirty="0">
                <a:solidFill>
                  <a:srgbClr val="404040"/>
                </a:solidFill>
                <a:cs typeface="Carlito"/>
              </a:rPr>
              <a:t>PayloadMass, </a:t>
            </a:r>
            <a:r>
              <a:rPr sz="2200" spc="-5" dirty="0">
                <a:solidFill>
                  <a:srgbClr val="404040"/>
                </a:solidFill>
                <a:cs typeface="Carlito"/>
              </a:rPr>
              <a:t>Orbit, LaunchSite, </a:t>
            </a:r>
            <a:r>
              <a:rPr sz="2200" spc="-15" dirty="0">
                <a:solidFill>
                  <a:srgbClr val="404040"/>
                </a:solidFill>
                <a:cs typeface="Carlito"/>
              </a:rPr>
              <a:t>Outcome, </a:t>
            </a:r>
            <a:r>
              <a:rPr sz="2200" spc="-5" dirty="0">
                <a:solidFill>
                  <a:srgbClr val="404040"/>
                </a:solidFill>
                <a:cs typeface="Carlito"/>
              </a:rPr>
              <a:t>Flights,</a:t>
            </a:r>
            <a:r>
              <a:rPr sz="2200" spc="55" dirty="0">
                <a:solidFill>
                  <a:srgbClr val="404040"/>
                </a:solidFill>
                <a:cs typeface="Carlito"/>
              </a:rPr>
              <a:t> </a:t>
            </a:r>
            <a:r>
              <a:rPr sz="2200" dirty="0">
                <a:solidFill>
                  <a:srgbClr val="404040"/>
                </a:solidFill>
                <a:cs typeface="Carlito"/>
              </a:rPr>
              <a:t>GridFins,</a:t>
            </a:r>
            <a:endParaRPr sz="2200" dirty="0">
              <a:cs typeface="Carlito"/>
            </a:endParaRPr>
          </a:p>
          <a:p>
            <a:pPr marL="12700">
              <a:lnSpc>
                <a:spcPts val="2300"/>
              </a:lnSpc>
            </a:pPr>
            <a:r>
              <a:rPr sz="2200" spc="-5" dirty="0">
                <a:solidFill>
                  <a:srgbClr val="404040"/>
                </a:solidFill>
                <a:cs typeface="Carlito"/>
              </a:rPr>
              <a:t>Reused, Legs, </a:t>
            </a:r>
            <a:r>
              <a:rPr sz="2200" spc="-10" dirty="0">
                <a:solidFill>
                  <a:srgbClr val="404040"/>
                </a:solidFill>
                <a:cs typeface="Carlito"/>
              </a:rPr>
              <a:t>LandingPad, </a:t>
            </a:r>
            <a:r>
              <a:rPr sz="2200" dirty="0">
                <a:solidFill>
                  <a:srgbClr val="404040"/>
                </a:solidFill>
                <a:cs typeface="Carlito"/>
              </a:rPr>
              <a:t>Block, </a:t>
            </a:r>
            <a:r>
              <a:rPr sz="2200" spc="-10" dirty="0">
                <a:solidFill>
                  <a:srgbClr val="404040"/>
                </a:solidFill>
                <a:cs typeface="Carlito"/>
              </a:rPr>
              <a:t>ReusedCount, </a:t>
            </a:r>
            <a:r>
              <a:rPr sz="2200" spc="-5" dirty="0">
                <a:solidFill>
                  <a:srgbClr val="404040"/>
                </a:solidFill>
                <a:cs typeface="Carlito"/>
              </a:rPr>
              <a:t>Serial, Longitude,</a:t>
            </a:r>
            <a:r>
              <a:rPr sz="2200" spc="-229" dirty="0">
                <a:solidFill>
                  <a:srgbClr val="404040"/>
                </a:solidFill>
                <a:cs typeface="Carlito"/>
              </a:rPr>
              <a:t> </a:t>
            </a:r>
            <a:r>
              <a:rPr sz="2200" spc="-5" dirty="0">
                <a:solidFill>
                  <a:srgbClr val="404040"/>
                </a:solidFill>
                <a:cs typeface="Carlito"/>
              </a:rPr>
              <a:t>Latitude</a:t>
            </a:r>
            <a:endParaRPr sz="2200" dirty="0">
              <a:cs typeface="Carlito"/>
            </a:endParaRPr>
          </a:p>
          <a:p>
            <a:pPr marL="12700">
              <a:lnSpc>
                <a:spcPct val="100000"/>
              </a:lnSpc>
              <a:spcBef>
                <a:spcPts val="1105"/>
              </a:spcBef>
            </a:pPr>
            <a:r>
              <a:rPr sz="2200" u="heavy" dirty="0">
                <a:solidFill>
                  <a:srgbClr val="404040"/>
                </a:solidFill>
                <a:uFill>
                  <a:solidFill>
                    <a:srgbClr val="404040"/>
                  </a:solidFill>
                </a:uFill>
                <a:cs typeface="Carlito"/>
              </a:rPr>
              <a:t>Wikipedia </a:t>
            </a:r>
            <a:r>
              <a:rPr sz="2200" u="heavy" spc="-25" dirty="0">
                <a:solidFill>
                  <a:srgbClr val="404040"/>
                </a:solidFill>
                <a:uFill>
                  <a:solidFill>
                    <a:srgbClr val="404040"/>
                  </a:solidFill>
                </a:uFill>
                <a:cs typeface="Carlito"/>
              </a:rPr>
              <a:t>Webscrape Data</a:t>
            </a:r>
            <a:r>
              <a:rPr sz="2200" u="heavy" spc="-125" dirty="0">
                <a:solidFill>
                  <a:srgbClr val="404040"/>
                </a:solidFill>
                <a:uFill>
                  <a:solidFill>
                    <a:srgbClr val="404040"/>
                  </a:solidFill>
                </a:uFill>
                <a:cs typeface="Carlito"/>
              </a:rPr>
              <a:t> </a:t>
            </a:r>
            <a:r>
              <a:rPr sz="2200" u="heavy" spc="-5" dirty="0">
                <a:solidFill>
                  <a:srgbClr val="404040"/>
                </a:solidFill>
                <a:uFill>
                  <a:solidFill>
                    <a:srgbClr val="404040"/>
                  </a:solidFill>
                </a:uFill>
                <a:cs typeface="Carlito"/>
              </a:rPr>
              <a:t>Columns:</a:t>
            </a:r>
            <a:endParaRPr sz="2200" dirty="0">
              <a:cs typeface="Carlito"/>
            </a:endParaRPr>
          </a:p>
          <a:p>
            <a:pPr marL="12700" marR="837565">
              <a:lnSpc>
                <a:spcPts val="2200"/>
              </a:lnSpc>
              <a:spcBef>
                <a:spcPts val="1440"/>
              </a:spcBef>
            </a:pPr>
            <a:r>
              <a:rPr sz="2200" spc="-15" dirty="0">
                <a:solidFill>
                  <a:srgbClr val="404040"/>
                </a:solidFill>
                <a:cs typeface="Carlito"/>
              </a:rPr>
              <a:t>Flight </a:t>
            </a:r>
            <a:r>
              <a:rPr sz="2200" dirty="0">
                <a:solidFill>
                  <a:srgbClr val="404040"/>
                </a:solidFill>
                <a:cs typeface="Carlito"/>
              </a:rPr>
              <a:t>No., </a:t>
            </a:r>
            <a:r>
              <a:rPr sz="2200" spc="-5" dirty="0">
                <a:solidFill>
                  <a:srgbClr val="404040"/>
                </a:solidFill>
                <a:cs typeface="Carlito"/>
              </a:rPr>
              <a:t>Launch </a:t>
            </a:r>
            <a:r>
              <a:rPr sz="2200" spc="-20" dirty="0">
                <a:solidFill>
                  <a:srgbClr val="404040"/>
                </a:solidFill>
                <a:cs typeface="Carlito"/>
              </a:rPr>
              <a:t>site, </a:t>
            </a:r>
            <a:r>
              <a:rPr sz="2200" spc="-25" dirty="0">
                <a:solidFill>
                  <a:srgbClr val="404040"/>
                </a:solidFill>
                <a:cs typeface="Carlito"/>
              </a:rPr>
              <a:t>Payload, </a:t>
            </a:r>
            <a:r>
              <a:rPr sz="2200" spc="-20" dirty="0">
                <a:solidFill>
                  <a:srgbClr val="404040"/>
                </a:solidFill>
                <a:cs typeface="Carlito"/>
              </a:rPr>
              <a:t>PayloadMass, </a:t>
            </a:r>
            <a:r>
              <a:rPr sz="2200" spc="-5" dirty="0">
                <a:solidFill>
                  <a:srgbClr val="404040"/>
                </a:solidFill>
                <a:cs typeface="Carlito"/>
              </a:rPr>
              <a:t>Orbit, </a:t>
            </a:r>
            <a:r>
              <a:rPr sz="2200" spc="-60" dirty="0">
                <a:solidFill>
                  <a:srgbClr val="404040"/>
                </a:solidFill>
                <a:cs typeface="Carlito"/>
              </a:rPr>
              <a:t>Customer, </a:t>
            </a:r>
            <a:r>
              <a:rPr sz="2200" spc="-5" dirty="0">
                <a:solidFill>
                  <a:srgbClr val="404040"/>
                </a:solidFill>
                <a:cs typeface="Carlito"/>
              </a:rPr>
              <a:t>Launch </a:t>
            </a:r>
            <a:r>
              <a:rPr sz="2200" spc="-15" dirty="0">
                <a:solidFill>
                  <a:srgbClr val="404040"/>
                </a:solidFill>
                <a:cs typeface="Carlito"/>
              </a:rPr>
              <a:t>outcome, </a:t>
            </a:r>
            <a:r>
              <a:rPr sz="2200" spc="-45" dirty="0">
                <a:solidFill>
                  <a:srgbClr val="404040"/>
                </a:solidFill>
                <a:cs typeface="Carlito"/>
              </a:rPr>
              <a:t>Version  </a:t>
            </a:r>
            <a:r>
              <a:rPr sz="2200" spc="-60" dirty="0">
                <a:solidFill>
                  <a:srgbClr val="404040"/>
                </a:solidFill>
                <a:cs typeface="Carlito"/>
              </a:rPr>
              <a:t>Booster, </a:t>
            </a:r>
            <a:r>
              <a:rPr sz="2200" spc="-20" dirty="0">
                <a:solidFill>
                  <a:srgbClr val="404040"/>
                </a:solidFill>
                <a:cs typeface="Carlito"/>
              </a:rPr>
              <a:t>Booster </a:t>
            </a:r>
            <a:r>
              <a:rPr sz="2200" dirty="0">
                <a:solidFill>
                  <a:srgbClr val="404040"/>
                </a:solidFill>
                <a:cs typeface="Carlito"/>
              </a:rPr>
              <a:t>landing, </a:t>
            </a:r>
            <a:r>
              <a:rPr sz="2200" spc="-20" dirty="0">
                <a:solidFill>
                  <a:srgbClr val="404040"/>
                </a:solidFill>
                <a:cs typeface="Carlito"/>
              </a:rPr>
              <a:t>Date,</a:t>
            </a:r>
            <a:r>
              <a:rPr sz="2200" spc="40" dirty="0">
                <a:solidFill>
                  <a:srgbClr val="404040"/>
                </a:solidFill>
                <a:cs typeface="Carlito"/>
              </a:rPr>
              <a:t> </a:t>
            </a:r>
            <a:r>
              <a:rPr sz="2200" spc="-5" dirty="0">
                <a:solidFill>
                  <a:srgbClr val="404040"/>
                </a:solidFill>
                <a:cs typeface="Carlito"/>
              </a:rPr>
              <a:t>Time</a:t>
            </a:r>
            <a:endParaRPr sz="2200" dirty="0">
              <a:cs typeface="Carlito"/>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5A6E65E8-E0C4-9627-4C0A-79778EA6B522}"/>
              </a:ext>
            </a:extLst>
          </p:cNvPr>
          <p:cNvSpPr/>
          <p:nvPr/>
        </p:nvSpPr>
        <p:spPr>
          <a:xfrm>
            <a:off x="575471" y="1373396"/>
            <a:ext cx="3979390" cy="5160936"/>
          </a:xfrm>
          <a:prstGeom prst="roundRect">
            <a:avLst/>
          </a:prstGeom>
          <a:solidFill>
            <a:srgbClr val="4472C4">
              <a:alpha val="2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35A4DA-6205-2558-34E5-5A3C9461F4B5}"/>
              </a:ext>
            </a:extLst>
          </p:cNvPr>
          <p:cNvSpPr>
            <a:spLocks noGrp="1"/>
          </p:cNvSpPr>
          <p:nvPr>
            <p:ph type="ctrTitle"/>
          </p:nvPr>
        </p:nvSpPr>
        <p:spPr>
          <a:xfrm>
            <a:off x="775952" y="1780794"/>
            <a:ext cx="3549396" cy="1644395"/>
          </a:xfrm>
        </p:spPr>
        <p:txBody>
          <a:bodyPr>
            <a:normAutofit/>
          </a:bodyPr>
          <a:lstStyle/>
          <a:p>
            <a:r>
              <a:rPr lang="en-US" sz="3600" dirty="0">
                <a:latin typeface="+mn-lt"/>
              </a:rPr>
              <a:t>Data Collection – </a:t>
            </a:r>
            <a:r>
              <a:rPr lang="en-US" sz="3600" dirty="0" err="1">
                <a:latin typeface="+mn-lt"/>
              </a:rPr>
              <a:t>SpaceXAPI</a:t>
            </a:r>
            <a:br>
              <a:rPr lang="en-US" sz="3600" dirty="0">
                <a:latin typeface="+mn-lt"/>
              </a:rPr>
            </a:br>
            <a:endParaRPr lang="en-US" sz="2000" dirty="0">
              <a:latin typeface="+mn-l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Data Collection – SpaceX API</a:t>
            </a:r>
          </a:p>
        </p:txBody>
      </p:sp>
      <p:sp>
        <p:nvSpPr>
          <p:cNvPr id="7" name="object 6">
            <a:extLst>
              <a:ext uri="{FF2B5EF4-FFF2-40B4-BE49-F238E27FC236}">
                <a16:creationId xmlns:a16="http://schemas.microsoft.com/office/drawing/2014/main" id="{66C7365B-1808-3340-3B1E-8F8553A34D9D}"/>
              </a:ext>
            </a:extLst>
          </p:cNvPr>
          <p:cNvSpPr/>
          <p:nvPr/>
        </p:nvSpPr>
        <p:spPr>
          <a:xfrm>
            <a:off x="5522976" y="2035301"/>
            <a:ext cx="237744" cy="1389888"/>
          </a:xfrm>
          <a:prstGeom prst="rect">
            <a:avLst/>
          </a:prstGeom>
          <a:blipFill>
            <a:blip r:embed="rId3" cstate="print"/>
            <a:stretch>
              <a:fillRect/>
            </a:stretch>
          </a:blipFill>
        </p:spPr>
        <p:txBody>
          <a:bodyPr wrap="square" lIns="0" tIns="0" rIns="0" bIns="0" rtlCol="0"/>
          <a:lstStyle/>
          <a:p>
            <a:endParaRPr/>
          </a:p>
        </p:txBody>
      </p:sp>
      <p:grpSp>
        <p:nvGrpSpPr>
          <p:cNvPr id="8" name="object 7">
            <a:extLst>
              <a:ext uri="{FF2B5EF4-FFF2-40B4-BE49-F238E27FC236}">
                <a16:creationId xmlns:a16="http://schemas.microsoft.com/office/drawing/2014/main" id="{06FE6D29-AECB-6C6C-6CB1-5FFC8F4A6A8E}"/>
              </a:ext>
            </a:extLst>
          </p:cNvPr>
          <p:cNvGrpSpPr/>
          <p:nvPr/>
        </p:nvGrpSpPr>
        <p:grpSpPr>
          <a:xfrm>
            <a:off x="5242559" y="1759458"/>
            <a:ext cx="1851660" cy="1607820"/>
            <a:chOff x="4782311" y="1478280"/>
            <a:chExt cx="1851660" cy="1607820"/>
          </a:xfrm>
        </p:grpSpPr>
        <p:sp>
          <p:nvSpPr>
            <p:cNvPr id="9" name="object 8">
              <a:extLst>
                <a:ext uri="{FF2B5EF4-FFF2-40B4-BE49-F238E27FC236}">
                  <a16:creationId xmlns:a16="http://schemas.microsoft.com/office/drawing/2014/main" id="{742E0D3B-5D36-3873-C307-D1C64C2965CF}"/>
                </a:ext>
              </a:extLst>
            </p:cNvPr>
            <p:cNvSpPr/>
            <p:nvPr/>
          </p:nvSpPr>
          <p:spPr>
            <a:xfrm>
              <a:off x="5084063" y="1766316"/>
              <a:ext cx="158496" cy="1319784"/>
            </a:xfrm>
            <a:prstGeom prst="rect">
              <a:avLst/>
            </a:prstGeom>
            <a:blipFill>
              <a:blip r:embed="rId4"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2F769B4F-647A-6791-77F2-85C92ACEC943}"/>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E6E630CA-B45C-67D2-B18C-C0A07AA4FD68}"/>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C652B11A-3F75-9508-A3EA-1AC2B4F9B800}"/>
                </a:ext>
              </a:extLst>
            </p:cNvPr>
            <p:cNvSpPr/>
            <p:nvPr/>
          </p:nvSpPr>
          <p:spPr>
            <a:xfrm>
              <a:off x="4803647" y="1499616"/>
              <a:ext cx="1772411" cy="1063752"/>
            </a:xfrm>
            <a:prstGeom prst="rect">
              <a:avLst/>
            </a:prstGeom>
            <a:blipFill>
              <a:blip r:embed="rId7" cstate="print"/>
              <a:stretch>
                <a:fillRect/>
              </a:stretch>
            </a:blipFill>
          </p:spPr>
          <p:txBody>
            <a:bodyPr wrap="square" lIns="0" tIns="0" rIns="0" bIns="0" rtlCol="0"/>
            <a:lstStyle/>
            <a:p>
              <a:endParaRPr/>
            </a:p>
          </p:txBody>
        </p:sp>
      </p:grpSp>
      <p:sp>
        <p:nvSpPr>
          <p:cNvPr id="13" name="object 12">
            <a:extLst>
              <a:ext uri="{FF2B5EF4-FFF2-40B4-BE49-F238E27FC236}">
                <a16:creationId xmlns:a16="http://schemas.microsoft.com/office/drawing/2014/main" id="{AA15BB60-CDAB-BCE4-86A7-169ED78B4414}"/>
              </a:ext>
            </a:extLst>
          </p:cNvPr>
          <p:cNvSpPr txBox="1"/>
          <p:nvPr/>
        </p:nvSpPr>
        <p:spPr>
          <a:xfrm>
            <a:off x="5476113" y="2047239"/>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4" name="object 13">
            <a:extLst>
              <a:ext uri="{FF2B5EF4-FFF2-40B4-BE49-F238E27FC236}">
                <a16:creationId xmlns:a16="http://schemas.microsoft.com/office/drawing/2014/main" id="{5E4686EC-52B9-798A-1317-A00C898BDBED}"/>
              </a:ext>
            </a:extLst>
          </p:cNvPr>
          <p:cNvGrpSpPr/>
          <p:nvPr/>
        </p:nvGrpSpPr>
        <p:grpSpPr>
          <a:xfrm>
            <a:off x="5242559" y="3088385"/>
            <a:ext cx="1851660" cy="1666239"/>
            <a:chOff x="4782311" y="2807207"/>
            <a:chExt cx="1851660" cy="1666239"/>
          </a:xfrm>
        </p:grpSpPr>
        <p:sp>
          <p:nvSpPr>
            <p:cNvPr id="15" name="object 14">
              <a:extLst>
                <a:ext uri="{FF2B5EF4-FFF2-40B4-BE49-F238E27FC236}">
                  <a16:creationId xmlns:a16="http://schemas.microsoft.com/office/drawing/2014/main" id="{E4917F99-517A-8DE0-B570-5052668A488A}"/>
                </a:ext>
              </a:extLst>
            </p:cNvPr>
            <p:cNvSpPr/>
            <p:nvPr/>
          </p:nvSpPr>
          <p:spPr>
            <a:xfrm>
              <a:off x="5062727" y="3073907"/>
              <a:ext cx="237744" cy="1399032"/>
            </a:xfrm>
            <a:prstGeom prst="rect">
              <a:avLst/>
            </a:prstGeom>
            <a:blipFill>
              <a:blip r:embed="rId8"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11535E41-F8CF-F649-48FB-20586C811229}"/>
                </a:ext>
              </a:extLst>
            </p:cNvPr>
            <p:cNvSpPr/>
            <p:nvPr/>
          </p:nvSpPr>
          <p:spPr>
            <a:xfrm>
              <a:off x="5084063" y="3095243"/>
              <a:ext cx="158496" cy="1319784"/>
            </a:xfrm>
            <a:prstGeom prst="rect">
              <a:avLst/>
            </a:prstGeom>
            <a:blipFill>
              <a:blip r:embed="rId4"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0666CD09-1945-69B5-6221-BC8C5CA88880}"/>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6DF62CE9-B79C-6CB4-A280-4E184953E70C}"/>
                </a:ext>
              </a:extLst>
            </p:cNvPr>
            <p:cNvSpPr/>
            <p:nvPr/>
          </p:nvSpPr>
          <p:spPr>
            <a:xfrm>
              <a:off x="4888991" y="2839211"/>
              <a:ext cx="1677923" cy="1115568"/>
            </a:xfrm>
            <a:prstGeom prst="rect">
              <a:avLst/>
            </a:prstGeom>
            <a:blipFill>
              <a:blip r:embed="rId9"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EC3B35B7-EBB8-5702-FBC2-3110281F0F9C}"/>
                </a:ext>
              </a:extLst>
            </p:cNvPr>
            <p:cNvSpPr/>
            <p:nvPr/>
          </p:nvSpPr>
          <p:spPr>
            <a:xfrm>
              <a:off x="4803647" y="2828543"/>
              <a:ext cx="1772411" cy="1063752"/>
            </a:xfrm>
            <a:prstGeom prst="rect">
              <a:avLst/>
            </a:prstGeom>
            <a:blipFill>
              <a:blip r:embed="rId7" cstate="print"/>
              <a:stretch>
                <a:fillRect/>
              </a:stretch>
            </a:blipFill>
          </p:spPr>
          <p:txBody>
            <a:bodyPr wrap="square" lIns="0" tIns="0" rIns="0" bIns="0" rtlCol="0"/>
            <a:lstStyle/>
            <a:p>
              <a:endParaRPr/>
            </a:p>
          </p:txBody>
        </p:sp>
      </p:grpSp>
      <p:sp>
        <p:nvSpPr>
          <p:cNvPr id="20" name="object 19">
            <a:extLst>
              <a:ext uri="{FF2B5EF4-FFF2-40B4-BE49-F238E27FC236}">
                <a16:creationId xmlns:a16="http://schemas.microsoft.com/office/drawing/2014/main" id="{7600145A-38BF-4DA0-38F3-07EB97620EFE}"/>
              </a:ext>
            </a:extLst>
          </p:cNvPr>
          <p:cNvSpPr txBox="1"/>
          <p:nvPr/>
        </p:nvSpPr>
        <p:spPr>
          <a:xfrm>
            <a:off x="5476113" y="3167761"/>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21" name="object 20">
            <a:extLst>
              <a:ext uri="{FF2B5EF4-FFF2-40B4-BE49-F238E27FC236}">
                <a16:creationId xmlns:a16="http://schemas.microsoft.com/office/drawing/2014/main" id="{BDBE8F54-6D3F-6215-0099-5CA38DDD40F9}"/>
              </a:ext>
            </a:extLst>
          </p:cNvPr>
          <p:cNvGrpSpPr/>
          <p:nvPr/>
        </p:nvGrpSpPr>
        <p:grpSpPr>
          <a:xfrm>
            <a:off x="5242559" y="4418837"/>
            <a:ext cx="2790825" cy="1141730"/>
            <a:chOff x="4782311" y="4137659"/>
            <a:chExt cx="2790825" cy="1141730"/>
          </a:xfrm>
        </p:grpSpPr>
        <p:sp>
          <p:nvSpPr>
            <p:cNvPr id="22" name="object 21">
              <a:extLst>
                <a:ext uri="{FF2B5EF4-FFF2-40B4-BE49-F238E27FC236}">
                  <a16:creationId xmlns:a16="http://schemas.microsoft.com/office/drawing/2014/main" id="{6FEED34D-016E-7429-B689-BF6DF65D0D72}"/>
                </a:ext>
              </a:extLst>
            </p:cNvPr>
            <p:cNvSpPr/>
            <p:nvPr/>
          </p:nvSpPr>
          <p:spPr>
            <a:xfrm>
              <a:off x="5146547" y="4319015"/>
              <a:ext cx="2426207" cy="239268"/>
            </a:xfrm>
            <a:prstGeom prst="rect">
              <a:avLst/>
            </a:prstGeom>
            <a:blipFill>
              <a:blip r:embed="rId10"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10635014-54C8-E00F-7E51-22686D5F8B0D}"/>
                </a:ext>
              </a:extLst>
            </p:cNvPr>
            <p:cNvSpPr/>
            <p:nvPr/>
          </p:nvSpPr>
          <p:spPr>
            <a:xfrm>
              <a:off x="5167883" y="4340351"/>
              <a:ext cx="2346960" cy="160019"/>
            </a:xfrm>
            <a:prstGeom prst="rect">
              <a:avLst/>
            </a:prstGeom>
            <a:blipFill>
              <a:blip r:embed="rId11"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E5EB5FF8-9369-AE1D-9109-3A136F10E095}"/>
                </a:ext>
              </a:extLst>
            </p:cNvPr>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2D2A04B7-A922-8A8F-A64D-88604B9F2804}"/>
                </a:ext>
              </a:extLst>
            </p:cNvPr>
            <p:cNvSpPr/>
            <p:nvPr/>
          </p:nvSpPr>
          <p:spPr>
            <a:xfrm>
              <a:off x="4850891" y="4273295"/>
              <a:ext cx="1755648" cy="905256"/>
            </a:xfrm>
            <a:prstGeom prst="rect">
              <a:avLst/>
            </a:prstGeom>
            <a:blipFill>
              <a:blip r:embed="rId13"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458B79FC-0DBE-96BE-F146-493CC4B4465B}"/>
                </a:ext>
              </a:extLst>
            </p:cNvPr>
            <p:cNvSpPr/>
            <p:nvPr/>
          </p:nvSpPr>
          <p:spPr>
            <a:xfrm>
              <a:off x="4803647" y="4158995"/>
              <a:ext cx="1772411" cy="1062227"/>
            </a:xfrm>
            <a:prstGeom prst="rect">
              <a:avLst/>
            </a:prstGeom>
            <a:blipFill>
              <a:blip r:embed="rId14" cstate="print"/>
              <a:stretch>
                <a:fillRect/>
              </a:stretch>
            </a:blipFill>
          </p:spPr>
          <p:txBody>
            <a:bodyPr wrap="square" lIns="0" tIns="0" rIns="0" bIns="0" rtlCol="0"/>
            <a:lstStyle/>
            <a:p>
              <a:endParaRPr/>
            </a:p>
          </p:txBody>
        </p:sp>
      </p:grpSp>
      <p:sp>
        <p:nvSpPr>
          <p:cNvPr id="27" name="object 26">
            <a:extLst>
              <a:ext uri="{FF2B5EF4-FFF2-40B4-BE49-F238E27FC236}">
                <a16:creationId xmlns:a16="http://schemas.microsoft.com/office/drawing/2014/main" id="{69C39AD8-CC88-EDDF-7CBA-4249F0CBC037}"/>
              </a:ext>
            </a:extLst>
          </p:cNvPr>
          <p:cNvSpPr txBox="1"/>
          <p:nvPr/>
        </p:nvSpPr>
        <p:spPr>
          <a:xfrm>
            <a:off x="5438013" y="4602098"/>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8" name="object 27">
            <a:extLst>
              <a:ext uri="{FF2B5EF4-FFF2-40B4-BE49-F238E27FC236}">
                <a16:creationId xmlns:a16="http://schemas.microsoft.com/office/drawing/2014/main" id="{9E13ACC0-DF78-9A9E-08E4-1BA6CBE53DD4}"/>
              </a:ext>
            </a:extLst>
          </p:cNvPr>
          <p:cNvGrpSpPr/>
          <p:nvPr/>
        </p:nvGrpSpPr>
        <p:grpSpPr>
          <a:xfrm>
            <a:off x="7600188" y="3355085"/>
            <a:ext cx="1859280" cy="2205355"/>
            <a:chOff x="7139940" y="3073907"/>
            <a:chExt cx="1859280" cy="2205355"/>
          </a:xfrm>
        </p:grpSpPr>
        <p:sp>
          <p:nvSpPr>
            <p:cNvPr id="29" name="object 28">
              <a:extLst>
                <a:ext uri="{FF2B5EF4-FFF2-40B4-BE49-F238E27FC236}">
                  <a16:creationId xmlns:a16="http://schemas.microsoft.com/office/drawing/2014/main" id="{55F91332-939A-E344-0ACB-4B02AE1A61DE}"/>
                </a:ext>
              </a:extLst>
            </p:cNvPr>
            <p:cNvSpPr/>
            <p:nvPr/>
          </p:nvSpPr>
          <p:spPr>
            <a:xfrm>
              <a:off x="7418832" y="3073907"/>
              <a:ext cx="239268" cy="1399032"/>
            </a:xfrm>
            <a:prstGeom prst="rect">
              <a:avLst/>
            </a:prstGeom>
            <a:blipFill>
              <a:blip r:embed="rId15"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53635FB2-EA44-1135-A935-D14F7CD4048F}"/>
                </a:ext>
              </a:extLst>
            </p:cNvPr>
            <p:cNvSpPr/>
            <p:nvPr/>
          </p:nvSpPr>
          <p:spPr>
            <a:xfrm>
              <a:off x="7440168" y="3095243"/>
              <a:ext cx="160020" cy="1319784"/>
            </a:xfrm>
            <a:prstGeom prst="rect">
              <a:avLst/>
            </a:prstGeom>
            <a:blipFill>
              <a:blip r:embed="rId16"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65855DBA-6001-0EFF-F5FB-72C093DDD7A0}"/>
                </a:ext>
              </a:extLst>
            </p:cNvPr>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961DB9EF-791F-0BEE-4DB1-9FF4B449FB8B}"/>
                </a:ext>
              </a:extLst>
            </p:cNvPr>
            <p:cNvSpPr/>
            <p:nvPr/>
          </p:nvSpPr>
          <p:spPr>
            <a:xfrm>
              <a:off x="7173468" y="4378451"/>
              <a:ext cx="1825752" cy="694944"/>
            </a:xfrm>
            <a:prstGeom prst="rect">
              <a:avLst/>
            </a:prstGeom>
            <a:blipFill>
              <a:blip r:embed="rId17"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E18B1C8C-D346-94DD-1322-77D0AC0A31CC}"/>
                </a:ext>
              </a:extLst>
            </p:cNvPr>
            <p:cNvSpPr/>
            <p:nvPr/>
          </p:nvSpPr>
          <p:spPr>
            <a:xfrm>
              <a:off x="7161276" y="4158995"/>
              <a:ext cx="1772412" cy="1062227"/>
            </a:xfrm>
            <a:prstGeom prst="rect">
              <a:avLst/>
            </a:prstGeom>
            <a:blipFill>
              <a:blip r:embed="rId14" cstate="print"/>
              <a:stretch>
                <a:fillRect/>
              </a:stretch>
            </a:blipFill>
          </p:spPr>
          <p:txBody>
            <a:bodyPr wrap="square" lIns="0" tIns="0" rIns="0" bIns="0" rtlCol="0"/>
            <a:lstStyle/>
            <a:p>
              <a:endParaRPr/>
            </a:p>
          </p:txBody>
        </p:sp>
      </p:grpSp>
      <p:sp>
        <p:nvSpPr>
          <p:cNvPr id="34" name="object 33">
            <a:extLst>
              <a:ext uri="{FF2B5EF4-FFF2-40B4-BE49-F238E27FC236}">
                <a16:creationId xmlns:a16="http://schemas.microsoft.com/office/drawing/2014/main" id="{3C8406BF-FC06-448D-2DB4-C7345FA006AB}"/>
              </a:ext>
            </a:extLst>
          </p:cNvPr>
          <p:cNvSpPr txBox="1"/>
          <p:nvPr/>
        </p:nvSpPr>
        <p:spPr>
          <a:xfrm>
            <a:off x="7760969" y="4706620"/>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5" name="object 34">
            <a:extLst>
              <a:ext uri="{FF2B5EF4-FFF2-40B4-BE49-F238E27FC236}">
                <a16:creationId xmlns:a16="http://schemas.microsoft.com/office/drawing/2014/main" id="{27BD79B3-BE0F-2DE2-AFA6-0322D19156CF}"/>
              </a:ext>
            </a:extLst>
          </p:cNvPr>
          <p:cNvGrpSpPr/>
          <p:nvPr/>
        </p:nvGrpSpPr>
        <p:grpSpPr>
          <a:xfrm>
            <a:off x="7600188" y="2026157"/>
            <a:ext cx="1868805" cy="2205355"/>
            <a:chOff x="7139940" y="1744979"/>
            <a:chExt cx="1868805" cy="2205355"/>
          </a:xfrm>
        </p:grpSpPr>
        <p:sp>
          <p:nvSpPr>
            <p:cNvPr id="36" name="object 35">
              <a:extLst>
                <a:ext uri="{FF2B5EF4-FFF2-40B4-BE49-F238E27FC236}">
                  <a16:creationId xmlns:a16="http://schemas.microsoft.com/office/drawing/2014/main" id="{3C775D9A-40CC-4101-F557-ADB43214011F}"/>
                </a:ext>
              </a:extLst>
            </p:cNvPr>
            <p:cNvSpPr/>
            <p:nvPr/>
          </p:nvSpPr>
          <p:spPr>
            <a:xfrm>
              <a:off x="7418832" y="1744979"/>
              <a:ext cx="239268" cy="1399032"/>
            </a:xfrm>
            <a:prstGeom prst="rect">
              <a:avLst/>
            </a:prstGeom>
            <a:blipFill>
              <a:blip r:embed="rId15"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58B84992-2A3B-52C6-CC5B-D29FF2FE27A3}"/>
                </a:ext>
              </a:extLst>
            </p:cNvPr>
            <p:cNvSpPr/>
            <p:nvPr/>
          </p:nvSpPr>
          <p:spPr>
            <a:xfrm>
              <a:off x="7440168" y="1766315"/>
              <a:ext cx="160020" cy="1319784"/>
            </a:xfrm>
            <a:prstGeom prst="rect">
              <a:avLst/>
            </a:prstGeom>
            <a:blipFill>
              <a:blip r:embed="rId16"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AD9E50DE-239E-B966-C98B-4B3418014504}"/>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03A41A1E-D752-CD79-011E-9A64FADE9227}"/>
                </a:ext>
              </a:extLst>
            </p:cNvPr>
            <p:cNvSpPr/>
            <p:nvPr/>
          </p:nvSpPr>
          <p:spPr>
            <a:xfrm>
              <a:off x="7164324" y="3047999"/>
              <a:ext cx="1844039" cy="696468"/>
            </a:xfrm>
            <a:prstGeom prst="rect">
              <a:avLst/>
            </a:prstGeom>
            <a:blipFill>
              <a:blip r:embed="rId18"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EA9DA378-4719-CA5C-44E8-414EEBCAF558}"/>
                </a:ext>
              </a:extLst>
            </p:cNvPr>
            <p:cNvSpPr/>
            <p:nvPr/>
          </p:nvSpPr>
          <p:spPr>
            <a:xfrm>
              <a:off x="7161276" y="2828543"/>
              <a:ext cx="1772412" cy="1063752"/>
            </a:xfrm>
            <a:prstGeom prst="rect">
              <a:avLst/>
            </a:prstGeom>
            <a:blipFill>
              <a:blip r:embed="rId7" cstate="print"/>
              <a:stretch>
                <a:fillRect/>
              </a:stretch>
            </a:blipFill>
          </p:spPr>
          <p:txBody>
            <a:bodyPr wrap="square" lIns="0" tIns="0" rIns="0" bIns="0" rtlCol="0"/>
            <a:lstStyle/>
            <a:p>
              <a:endParaRPr/>
            </a:p>
          </p:txBody>
        </p:sp>
      </p:grpSp>
      <p:sp>
        <p:nvSpPr>
          <p:cNvPr id="41" name="object 40">
            <a:extLst>
              <a:ext uri="{FF2B5EF4-FFF2-40B4-BE49-F238E27FC236}">
                <a16:creationId xmlns:a16="http://schemas.microsoft.com/office/drawing/2014/main" id="{772135B8-9B81-EBE6-1586-54EAB1D35FCB}"/>
              </a:ext>
            </a:extLst>
          </p:cNvPr>
          <p:cNvSpPr txBox="1"/>
          <p:nvPr/>
        </p:nvSpPr>
        <p:spPr>
          <a:xfrm>
            <a:off x="7751826" y="3377183"/>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2" name="object 41">
            <a:extLst>
              <a:ext uri="{FF2B5EF4-FFF2-40B4-BE49-F238E27FC236}">
                <a16:creationId xmlns:a16="http://schemas.microsoft.com/office/drawing/2014/main" id="{A946CACC-F01B-4C55-FC0B-DEEFD037AAEF}"/>
              </a:ext>
            </a:extLst>
          </p:cNvPr>
          <p:cNvGrpSpPr/>
          <p:nvPr/>
        </p:nvGrpSpPr>
        <p:grpSpPr>
          <a:xfrm>
            <a:off x="7600188" y="1759458"/>
            <a:ext cx="2790825" cy="1143000"/>
            <a:chOff x="7139940" y="1478280"/>
            <a:chExt cx="2790825" cy="1143000"/>
          </a:xfrm>
        </p:grpSpPr>
        <p:sp>
          <p:nvSpPr>
            <p:cNvPr id="43" name="object 42">
              <a:extLst>
                <a:ext uri="{FF2B5EF4-FFF2-40B4-BE49-F238E27FC236}">
                  <a16:creationId xmlns:a16="http://schemas.microsoft.com/office/drawing/2014/main" id="{43D8CBE3-1F95-858F-BBD8-932856FDA090}"/>
                </a:ext>
              </a:extLst>
            </p:cNvPr>
            <p:cNvSpPr/>
            <p:nvPr/>
          </p:nvSpPr>
          <p:spPr>
            <a:xfrm>
              <a:off x="7504176" y="1661160"/>
              <a:ext cx="2426207" cy="237744"/>
            </a:xfrm>
            <a:prstGeom prst="rect">
              <a:avLst/>
            </a:prstGeom>
            <a:blipFill>
              <a:blip r:embed="rId19"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7D91B00E-7A48-EAF3-9DA2-0A00626B675B}"/>
                </a:ext>
              </a:extLst>
            </p:cNvPr>
            <p:cNvSpPr/>
            <p:nvPr/>
          </p:nvSpPr>
          <p:spPr>
            <a:xfrm>
              <a:off x="7525512" y="1682496"/>
              <a:ext cx="2346959" cy="158496"/>
            </a:xfrm>
            <a:prstGeom prst="rect">
              <a:avLst/>
            </a:prstGeom>
            <a:blipFill>
              <a:blip r:embed="rId20"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8E286C6F-768A-C54A-A685-B9827E37E387}"/>
                </a:ext>
              </a:extLst>
            </p:cNvPr>
            <p:cNvSpPr/>
            <p:nvPr/>
          </p:nvSpPr>
          <p:spPr>
            <a:xfrm>
              <a:off x="7139940"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46" name="object 45">
              <a:extLst>
                <a:ext uri="{FF2B5EF4-FFF2-40B4-BE49-F238E27FC236}">
                  <a16:creationId xmlns:a16="http://schemas.microsoft.com/office/drawing/2014/main" id="{14CB9593-936A-EF8A-47F5-206CE316EEAA}"/>
                </a:ext>
              </a:extLst>
            </p:cNvPr>
            <p:cNvSpPr/>
            <p:nvPr/>
          </p:nvSpPr>
          <p:spPr>
            <a:xfrm>
              <a:off x="7226808" y="1615440"/>
              <a:ext cx="1717548" cy="903731"/>
            </a:xfrm>
            <a:prstGeom prst="rect">
              <a:avLst/>
            </a:prstGeom>
            <a:blipFill>
              <a:blip r:embed="rId21" cstate="print"/>
              <a:stretch>
                <a:fillRect/>
              </a:stretch>
            </a:blipFill>
          </p:spPr>
          <p:txBody>
            <a:bodyPr wrap="square" lIns="0" tIns="0" rIns="0" bIns="0" rtlCol="0"/>
            <a:lstStyle/>
            <a:p>
              <a:endParaRPr/>
            </a:p>
          </p:txBody>
        </p:sp>
        <p:sp>
          <p:nvSpPr>
            <p:cNvPr id="47" name="object 46">
              <a:extLst>
                <a:ext uri="{FF2B5EF4-FFF2-40B4-BE49-F238E27FC236}">
                  <a16:creationId xmlns:a16="http://schemas.microsoft.com/office/drawing/2014/main" id="{4718C7DA-76C1-DDE6-2ED6-121B8E08C51B}"/>
                </a:ext>
              </a:extLst>
            </p:cNvPr>
            <p:cNvSpPr/>
            <p:nvPr/>
          </p:nvSpPr>
          <p:spPr>
            <a:xfrm>
              <a:off x="7161276" y="1499616"/>
              <a:ext cx="1772412" cy="1063752"/>
            </a:xfrm>
            <a:prstGeom prst="rect">
              <a:avLst/>
            </a:prstGeom>
            <a:blipFill>
              <a:blip r:embed="rId7" cstate="print"/>
              <a:stretch>
                <a:fillRect/>
              </a:stretch>
            </a:blipFill>
          </p:spPr>
          <p:txBody>
            <a:bodyPr wrap="square" lIns="0" tIns="0" rIns="0" bIns="0" rtlCol="0"/>
            <a:lstStyle/>
            <a:p>
              <a:endParaRPr/>
            </a:p>
          </p:txBody>
        </p:sp>
      </p:grpSp>
      <p:sp>
        <p:nvSpPr>
          <p:cNvPr id="48" name="object 47">
            <a:extLst>
              <a:ext uri="{FF2B5EF4-FFF2-40B4-BE49-F238E27FC236}">
                <a16:creationId xmlns:a16="http://schemas.microsoft.com/office/drawing/2014/main" id="{A5962813-B106-5082-2538-10CBB78B6242}"/>
              </a:ext>
            </a:extLst>
          </p:cNvPr>
          <p:cNvSpPr txBox="1">
            <a:spLocks/>
          </p:cNvSpPr>
          <p:nvPr/>
        </p:nvSpPr>
        <p:spPr>
          <a:xfrm>
            <a:off x="7814309" y="1942083"/>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launches</a:t>
            </a:r>
            <a:endParaRPr lang="en-US" sz="1500">
              <a:latin typeface="Carlito"/>
              <a:cs typeface="Carlito"/>
            </a:endParaRPr>
          </a:p>
        </p:txBody>
      </p:sp>
      <p:grpSp>
        <p:nvGrpSpPr>
          <p:cNvPr id="49" name="object 48">
            <a:extLst>
              <a:ext uri="{FF2B5EF4-FFF2-40B4-BE49-F238E27FC236}">
                <a16:creationId xmlns:a16="http://schemas.microsoft.com/office/drawing/2014/main" id="{8C585805-2777-DAC9-7F64-3D6F48C0AD0D}"/>
              </a:ext>
            </a:extLst>
          </p:cNvPr>
          <p:cNvGrpSpPr/>
          <p:nvPr/>
        </p:nvGrpSpPr>
        <p:grpSpPr>
          <a:xfrm>
            <a:off x="9956291" y="1759458"/>
            <a:ext cx="1894839" cy="1143000"/>
            <a:chOff x="9496043" y="1478280"/>
            <a:chExt cx="1894839" cy="1143000"/>
          </a:xfrm>
        </p:grpSpPr>
        <p:sp>
          <p:nvSpPr>
            <p:cNvPr id="50" name="object 49">
              <a:extLst>
                <a:ext uri="{FF2B5EF4-FFF2-40B4-BE49-F238E27FC236}">
                  <a16:creationId xmlns:a16="http://schemas.microsoft.com/office/drawing/2014/main" id="{5DF3D902-D224-A017-5DFF-24EC7C220E65}"/>
                </a:ext>
              </a:extLst>
            </p:cNvPr>
            <p:cNvSpPr/>
            <p:nvPr/>
          </p:nvSpPr>
          <p:spPr>
            <a:xfrm>
              <a:off x="9496043"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51" name="object 50">
              <a:extLst>
                <a:ext uri="{FF2B5EF4-FFF2-40B4-BE49-F238E27FC236}">
                  <a16:creationId xmlns:a16="http://schemas.microsoft.com/office/drawing/2014/main" id="{BCB62D1E-26C5-714F-1CD3-47FA1F831ED6}"/>
                </a:ext>
              </a:extLst>
            </p:cNvPr>
            <p:cNvSpPr/>
            <p:nvPr/>
          </p:nvSpPr>
          <p:spPr>
            <a:xfrm>
              <a:off x="9497567" y="1615440"/>
              <a:ext cx="1892807" cy="903731"/>
            </a:xfrm>
            <a:prstGeom prst="rect">
              <a:avLst/>
            </a:prstGeom>
            <a:blipFill>
              <a:blip r:embed="rId22" cstate="print"/>
              <a:stretch>
                <a:fillRect/>
              </a:stretch>
            </a:blipFill>
          </p:spPr>
          <p:txBody>
            <a:bodyPr wrap="square" lIns="0" tIns="0" rIns="0" bIns="0" rtlCol="0"/>
            <a:lstStyle/>
            <a:p>
              <a:endParaRPr/>
            </a:p>
          </p:txBody>
        </p:sp>
        <p:sp>
          <p:nvSpPr>
            <p:cNvPr id="52" name="object 51">
              <a:extLst>
                <a:ext uri="{FF2B5EF4-FFF2-40B4-BE49-F238E27FC236}">
                  <a16:creationId xmlns:a16="http://schemas.microsoft.com/office/drawing/2014/main" id="{BBA8719A-7F54-B14A-D80F-1273A222044E}"/>
                </a:ext>
              </a:extLst>
            </p:cNvPr>
            <p:cNvSpPr/>
            <p:nvPr/>
          </p:nvSpPr>
          <p:spPr>
            <a:xfrm>
              <a:off x="9517379" y="1499616"/>
              <a:ext cx="1772412" cy="1063752"/>
            </a:xfrm>
            <a:prstGeom prst="rect">
              <a:avLst/>
            </a:prstGeom>
            <a:blipFill>
              <a:blip r:embed="rId23" cstate="print"/>
              <a:stretch>
                <a:fillRect/>
              </a:stretch>
            </a:blipFill>
          </p:spPr>
          <p:txBody>
            <a:bodyPr wrap="square" lIns="0" tIns="0" rIns="0" bIns="0" rtlCol="0"/>
            <a:lstStyle/>
            <a:p>
              <a:endParaRPr/>
            </a:p>
          </p:txBody>
        </p:sp>
      </p:grpSp>
      <p:sp>
        <p:nvSpPr>
          <p:cNvPr id="53" name="object 52">
            <a:extLst>
              <a:ext uri="{FF2B5EF4-FFF2-40B4-BE49-F238E27FC236}">
                <a16:creationId xmlns:a16="http://schemas.microsoft.com/office/drawing/2014/main" id="{706F967A-1B29-9CDA-64B0-7E797B9D18D8}"/>
              </a:ext>
            </a:extLst>
          </p:cNvPr>
          <p:cNvSpPr txBox="1"/>
          <p:nvPr/>
        </p:nvSpPr>
        <p:spPr>
          <a:xfrm>
            <a:off x="10100564" y="1942083"/>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
        <p:nvSpPr>
          <p:cNvPr id="55" name="Title 1">
            <a:extLst>
              <a:ext uri="{FF2B5EF4-FFF2-40B4-BE49-F238E27FC236}">
                <a16:creationId xmlns:a16="http://schemas.microsoft.com/office/drawing/2014/main" id="{900F5AB4-56ED-534B-6C3A-30C894F12E23}"/>
              </a:ext>
            </a:extLst>
          </p:cNvPr>
          <p:cNvSpPr txBox="1">
            <a:spLocks/>
          </p:cNvSpPr>
          <p:nvPr/>
        </p:nvSpPr>
        <p:spPr>
          <a:xfrm>
            <a:off x="745236" y="4471609"/>
            <a:ext cx="3549396" cy="1395851"/>
          </a:xfrm>
          <a:prstGeom prst="rect">
            <a:avLst/>
          </a:prstGeom>
        </p:spPr>
        <p:txBody>
          <a:bodyPr anchor="b">
            <a:normAutofit lnSpcReduction="10000"/>
          </a:bodyPr>
          <a:lstStyle>
            <a:lvl1pPr algn="ctr" defTabSz="914400" rtl="0" eaLnBrk="1" latinLnBrk="0" hangingPunct="1">
              <a:lnSpc>
                <a:spcPct val="90000"/>
              </a:lnSpc>
              <a:spcBef>
                <a:spcPct val="0"/>
              </a:spcBef>
              <a:buNone/>
              <a:defRPr sz="48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sz="2000" dirty="0">
                <a:latin typeface="+mn-lt"/>
              </a:rPr>
              <a:t>https://github.com/joeygem/IBM-Data-Science/blob/main/10.%20Capstone/Week%201/Data%20Collection%20Api%20.ipynb</a:t>
            </a:r>
          </a:p>
        </p:txBody>
      </p:sp>
      <p:sp>
        <p:nvSpPr>
          <p:cNvPr id="58" name="Slide Number Placeholder 5">
            <a:extLst>
              <a:ext uri="{FF2B5EF4-FFF2-40B4-BE49-F238E27FC236}">
                <a16:creationId xmlns:a16="http://schemas.microsoft.com/office/drawing/2014/main" id="{A209BCA0-3E1E-5C9C-4D82-4C04DEBFD4E5}"/>
              </a:ext>
            </a:extLst>
          </p:cNvPr>
          <p:cNvSpPr txBox="1">
            <a:spLocks/>
          </p:cNvSpPr>
          <p:nvPr/>
        </p:nvSpPr>
        <p:spPr>
          <a:xfrm>
            <a:off x="8714772" y="6025573"/>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075537C-CA84-1446-933C-8E9D027F9201}" type="slidenum">
              <a:rPr lang="en-US" smtClean="0">
                <a:solidFill>
                  <a:srgbClr val="0B49CB"/>
                </a:solidFill>
              </a:rPr>
              <a:pPr algn="r"/>
              <a:t>8</a:t>
            </a:fld>
            <a:endParaRPr lang="en-US" dirty="0">
              <a:solidFill>
                <a:srgbClr val="0B49CB"/>
              </a:solidFill>
            </a:endParaRPr>
          </a:p>
        </p:txBody>
      </p:sp>
    </p:spTree>
    <p:extLst>
      <p:ext uri="{BB962C8B-B14F-4D97-AF65-F5344CB8AC3E}">
        <p14:creationId xmlns:p14="http://schemas.microsoft.com/office/powerpoint/2010/main" val="28031608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6" name="Rectangle: Rounded Corners 55">
            <a:extLst>
              <a:ext uri="{FF2B5EF4-FFF2-40B4-BE49-F238E27FC236}">
                <a16:creationId xmlns:a16="http://schemas.microsoft.com/office/drawing/2014/main" id="{A6F28912-6F53-B97C-6D05-2CCBE6749BDC}"/>
              </a:ext>
            </a:extLst>
          </p:cNvPr>
          <p:cNvSpPr/>
          <p:nvPr/>
        </p:nvSpPr>
        <p:spPr>
          <a:xfrm>
            <a:off x="575471" y="1373396"/>
            <a:ext cx="3979390" cy="5160936"/>
          </a:xfrm>
          <a:prstGeom prst="roundRect">
            <a:avLst/>
          </a:prstGeom>
          <a:solidFill>
            <a:srgbClr val="4472C4">
              <a:alpha val="2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35A4DA-6205-2558-34E5-5A3C9461F4B5}"/>
              </a:ext>
            </a:extLst>
          </p:cNvPr>
          <p:cNvSpPr>
            <a:spLocks noGrp="1"/>
          </p:cNvSpPr>
          <p:nvPr>
            <p:ph type="ctrTitle"/>
          </p:nvPr>
        </p:nvSpPr>
        <p:spPr>
          <a:xfrm>
            <a:off x="775952" y="1780794"/>
            <a:ext cx="3549396" cy="1644395"/>
          </a:xfrm>
        </p:spPr>
        <p:txBody>
          <a:bodyPr>
            <a:normAutofit/>
          </a:bodyPr>
          <a:lstStyle/>
          <a:p>
            <a:r>
              <a:rPr lang="en-US" sz="3600" dirty="0">
                <a:latin typeface="+mn-lt"/>
              </a:rPr>
              <a:t>Data Collection – Web Scraping</a:t>
            </a:r>
            <a:br>
              <a:rPr lang="en-US" sz="3600" dirty="0">
                <a:latin typeface="+mn-lt"/>
              </a:rPr>
            </a:br>
            <a:endParaRPr lang="en-US" sz="2000" dirty="0">
              <a:latin typeface="+mn-l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500" b="1">
                <a:solidFill>
                  <a:srgbClr val="0B49CB"/>
                </a:solidFill>
                <a:latin typeface="+mj-lt"/>
                <a:ea typeface="IBM Plex Mono SemiBold" panose="020B0709050203000203" pitchFamily="49" charset="0"/>
                <a:cs typeface="IBM Plex Mono SemiBold" panose="020B0709050203000203" pitchFamily="49" charset="0"/>
              </a:defRPr>
            </a:lvl1pPr>
          </a:lstStyle>
          <a:p>
            <a:r>
              <a:rPr lang="en-US" dirty="0"/>
              <a:t>Data Collection – Scraping</a:t>
            </a:r>
          </a:p>
        </p:txBody>
      </p:sp>
      <p:sp>
        <p:nvSpPr>
          <p:cNvPr id="55" name="Title 1">
            <a:extLst>
              <a:ext uri="{FF2B5EF4-FFF2-40B4-BE49-F238E27FC236}">
                <a16:creationId xmlns:a16="http://schemas.microsoft.com/office/drawing/2014/main" id="{900F5AB4-56ED-534B-6C3A-30C894F12E23}"/>
              </a:ext>
            </a:extLst>
          </p:cNvPr>
          <p:cNvSpPr txBox="1">
            <a:spLocks/>
          </p:cNvSpPr>
          <p:nvPr/>
        </p:nvSpPr>
        <p:spPr>
          <a:xfrm>
            <a:off x="745236" y="4471609"/>
            <a:ext cx="3549396" cy="1395851"/>
          </a:xfrm>
          <a:prstGeom prst="rect">
            <a:avLst/>
          </a:prstGeom>
        </p:spPr>
        <p:txBody>
          <a:bodyPr anchor="b">
            <a:normAutofit lnSpcReduction="10000"/>
          </a:bodyPr>
          <a:lstStyle>
            <a:lvl1pPr algn="ctr" defTabSz="914400" rtl="0" eaLnBrk="1" latinLnBrk="0" hangingPunct="1">
              <a:lnSpc>
                <a:spcPct val="90000"/>
              </a:lnSpc>
              <a:spcBef>
                <a:spcPct val="0"/>
              </a:spcBef>
              <a:buNone/>
              <a:defRPr sz="48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sz="2000" dirty="0">
                <a:latin typeface="+mn-lt"/>
              </a:rPr>
              <a:t>https://github.com/joeygem/IBM-Data-Science/blob/main/10.%20Capstone/Week%201/web-scraping.ipynb</a:t>
            </a:r>
          </a:p>
        </p:txBody>
      </p:sp>
      <p:grpSp>
        <p:nvGrpSpPr>
          <p:cNvPr id="54" name="object 6">
            <a:extLst>
              <a:ext uri="{FF2B5EF4-FFF2-40B4-BE49-F238E27FC236}">
                <a16:creationId xmlns:a16="http://schemas.microsoft.com/office/drawing/2014/main" id="{8BB1EE2C-1845-B99B-4DC4-488AD3969FC7}"/>
              </a:ext>
            </a:extLst>
          </p:cNvPr>
          <p:cNvGrpSpPr/>
          <p:nvPr/>
        </p:nvGrpSpPr>
        <p:grpSpPr>
          <a:xfrm>
            <a:off x="5789414" y="1545290"/>
            <a:ext cx="2471980" cy="1325083"/>
            <a:chOff x="5111496" y="713231"/>
            <a:chExt cx="2621280" cy="2318385"/>
          </a:xfrm>
        </p:grpSpPr>
        <p:sp>
          <p:nvSpPr>
            <p:cNvPr id="57" name="object 7">
              <a:extLst>
                <a:ext uri="{FF2B5EF4-FFF2-40B4-BE49-F238E27FC236}">
                  <a16:creationId xmlns:a16="http://schemas.microsoft.com/office/drawing/2014/main" id="{60E6AE3E-9127-83A0-110A-566BB6A38582}"/>
                </a:ext>
              </a:extLst>
            </p:cNvPr>
            <p:cNvSpPr/>
            <p:nvPr/>
          </p:nvSpPr>
          <p:spPr>
            <a:xfrm>
              <a:off x="5506212" y="1098804"/>
              <a:ext cx="304800" cy="1932432"/>
            </a:xfrm>
            <a:prstGeom prst="rect">
              <a:avLst/>
            </a:prstGeom>
            <a:blipFill>
              <a:blip r:embed="rId3" cstate="print"/>
              <a:stretch>
                <a:fillRect/>
              </a:stretch>
            </a:blipFill>
          </p:spPr>
          <p:txBody>
            <a:bodyPr wrap="square" lIns="0" tIns="0" rIns="0" bIns="0" rtlCol="0"/>
            <a:lstStyle/>
            <a:p>
              <a:endParaRPr sz="1600"/>
            </a:p>
          </p:txBody>
        </p:sp>
        <p:sp>
          <p:nvSpPr>
            <p:cNvPr id="58" name="object 8">
              <a:extLst>
                <a:ext uri="{FF2B5EF4-FFF2-40B4-BE49-F238E27FC236}">
                  <a16:creationId xmlns:a16="http://schemas.microsoft.com/office/drawing/2014/main" id="{964BB6C4-026E-6BEF-BFA4-539A1BF8E58A}"/>
                </a:ext>
              </a:extLst>
            </p:cNvPr>
            <p:cNvSpPr/>
            <p:nvPr/>
          </p:nvSpPr>
          <p:spPr>
            <a:xfrm>
              <a:off x="5527548" y="1110995"/>
              <a:ext cx="225551" cy="1862327"/>
            </a:xfrm>
            <a:prstGeom prst="rect">
              <a:avLst/>
            </a:prstGeom>
            <a:blipFill>
              <a:blip r:embed="rId4" cstate="print"/>
              <a:stretch>
                <a:fillRect/>
              </a:stretch>
            </a:blipFill>
          </p:spPr>
          <p:txBody>
            <a:bodyPr wrap="square" lIns="0" tIns="0" rIns="0" bIns="0" rtlCol="0"/>
            <a:lstStyle/>
            <a:p>
              <a:endParaRPr sz="1600"/>
            </a:p>
          </p:txBody>
        </p:sp>
        <p:sp>
          <p:nvSpPr>
            <p:cNvPr id="59" name="object 9">
              <a:extLst>
                <a:ext uri="{FF2B5EF4-FFF2-40B4-BE49-F238E27FC236}">
                  <a16:creationId xmlns:a16="http://schemas.microsoft.com/office/drawing/2014/main" id="{A9AE40AE-C008-8740-D210-C863FEF43CCB}"/>
                </a:ext>
              </a:extLst>
            </p:cNvPr>
            <p:cNvSpPr/>
            <p:nvPr/>
          </p:nvSpPr>
          <p:spPr>
            <a:xfrm>
              <a:off x="5111496" y="713231"/>
              <a:ext cx="2580131" cy="1580388"/>
            </a:xfrm>
            <a:prstGeom prst="rect">
              <a:avLst/>
            </a:prstGeom>
            <a:blipFill>
              <a:blip r:embed="rId5" cstate="print"/>
              <a:stretch>
                <a:fillRect/>
              </a:stretch>
            </a:blipFill>
          </p:spPr>
          <p:txBody>
            <a:bodyPr wrap="square" lIns="0" tIns="0" rIns="0" bIns="0" rtlCol="0"/>
            <a:lstStyle/>
            <a:p>
              <a:endParaRPr sz="1600"/>
            </a:p>
          </p:txBody>
        </p:sp>
        <p:sp>
          <p:nvSpPr>
            <p:cNvPr id="60" name="object 10">
              <a:extLst>
                <a:ext uri="{FF2B5EF4-FFF2-40B4-BE49-F238E27FC236}">
                  <a16:creationId xmlns:a16="http://schemas.microsoft.com/office/drawing/2014/main" id="{3007F76E-C063-C98A-19D5-B64543D411EA}"/>
                </a:ext>
              </a:extLst>
            </p:cNvPr>
            <p:cNvSpPr/>
            <p:nvPr/>
          </p:nvSpPr>
          <p:spPr>
            <a:xfrm>
              <a:off x="5134356" y="1037843"/>
              <a:ext cx="2598420" cy="981455"/>
            </a:xfrm>
            <a:prstGeom prst="rect">
              <a:avLst/>
            </a:prstGeom>
            <a:blipFill>
              <a:blip r:embed="rId6" cstate="print"/>
              <a:stretch>
                <a:fillRect/>
              </a:stretch>
            </a:blipFill>
          </p:spPr>
          <p:txBody>
            <a:bodyPr wrap="square" lIns="0" tIns="0" rIns="0" bIns="0" rtlCol="0"/>
            <a:lstStyle/>
            <a:p>
              <a:endParaRPr sz="1600"/>
            </a:p>
          </p:txBody>
        </p:sp>
        <p:sp>
          <p:nvSpPr>
            <p:cNvPr id="61" name="object 11">
              <a:extLst>
                <a:ext uri="{FF2B5EF4-FFF2-40B4-BE49-F238E27FC236}">
                  <a16:creationId xmlns:a16="http://schemas.microsoft.com/office/drawing/2014/main" id="{48DA890D-3D1F-B1E4-FC15-367932D84F90}"/>
                </a:ext>
              </a:extLst>
            </p:cNvPr>
            <p:cNvSpPr/>
            <p:nvPr/>
          </p:nvSpPr>
          <p:spPr>
            <a:xfrm>
              <a:off x="5132832" y="734567"/>
              <a:ext cx="2500884" cy="1501139"/>
            </a:xfrm>
            <a:prstGeom prst="rect">
              <a:avLst/>
            </a:prstGeom>
            <a:blipFill>
              <a:blip r:embed="rId7" cstate="print"/>
              <a:stretch>
                <a:fillRect/>
              </a:stretch>
            </a:blipFill>
          </p:spPr>
          <p:txBody>
            <a:bodyPr wrap="square" lIns="0" tIns="0" rIns="0" bIns="0" rtlCol="0"/>
            <a:lstStyle/>
            <a:p>
              <a:endParaRPr sz="1600"/>
            </a:p>
          </p:txBody>
        </p:sp>
      </p:grpSp>
      <p:sp>
        <p:nvSpPr>
          <p:cNvPr id="62" name="object 12">
            <a:extLst>
              <a:ext uri="{FF2B5EF4-FFF2-40B4-BE49-F238E27FC236}">
                <a16:creationId xmlns:a16="http://schemas.microsoft.com/office/drawing/2014/main" id="{BD03F968-20CF-0EE1-D4AB-8DEEC487E823}"/>
              </a:ext>
            </a:extLst>
          </p:cNvPr>
          <p:cNvSpPr txBox="1"/>
          <p:nvPr/>
        </p:nvSpPr>
        <p:spPr>
          <a:xfrm>
            <a:off x="5946254" y="1610942"/>
            <a:ext cx="2000699" cy="627351"/>
          </a:xfrm>
          <a:prstGeom prst="rect">
            <a:avLst/>
          </a:prstGeom>
        </p:spPr>
        <p:txBody>
          <a:bodyPr vert="horz" wrap="square" lIns="0" tIns="12065" rIns="0" bIns="0" rtlCol="0">
            <a:spAutoFit/>
          </a:bodyPr>
          <a:lstStyle/>
          <a:p>
            <a:pPr algn="ctr">
              <a:lnSpc>
                <a:spcPts val="2520"/>
              </a:lnSpc>
              <a:spcBef>
                <a:spcPts val="95"/>
              </a:spcBef>
            </a:pPr>
            <a:r>
              <a:rPr sz="1600" spc="-25" dirty="0">
                <a:solidFill>
                  <a:srgbClr val="FFFFFF"/>
                </a:solidFill>
                <a:latin typeface="Carlito"/>
                <a:cs typeface="Carlito"/>
              </a:rPr>
              <a:t>Request</a:t>
            </a:r>
            <a:r>
              <a:rPr sz="1600" spc="-114" dirty="0">
                <a:solidFill>
                  <a:srgbClr val="FFFFFF"/>
                </a:solidFill>
                <a:latin typeface="Carlito"/>
                <a:cs typeface="Carlito"/>
              </a:rPr>
              <a:t> </a:t>
            </a:r>
            <a:r>
              <a:rPr sz="1600" spc="-5" dirty="0">
                <a:solidFill>
                  <a:srgbClr val="FFFFFF"/>
                </a:solidFill>
                <a:latin typeface="Carlito"/>
                <a:cs typeface="Carlito"/>
              </a:rPr>
              <a:t>Wikipedia</a:t>
            </a:r>
            <a:endParaRPr sz="1600" dirty="0">
              <a:latin typeface="Carlito"/>
              <a:cs typeface="Carlito"/>
            </a:endParaRPr>
          </a:p>
          <a:p>
            <a:pPr marL="13335" algn="ctr">
              <a:lnSpc>
                <a:spcPts val="2520"/>
              </a:lnSpc>
            </a:pPr>
            <a:r>
              <a:rPr sz="1600" spc="-25" dirty="0">
                <a:solidFill>
                  <a:srgbClr val="FFFFFF"/>
                </a:solidFill>
                <a:latin typeface="Carlito"/>
                <a:cs typeface="Carlito"/>
              </a:rPr>
              <a:t>html</a:t>
            </a:r>
            <a:endParaRPr sz="1600" dirty="0">
              <a:latin typeface="Carlito"/>
              <a:cs typeface="Carlito"/>
            </a:endParaRPr>
          </a:p>
        </p:txBody>
      </p:sp>
      <p:grpSp>
        <p:nvGrpSpPr>
          <p:cNvPr id="63" name="object 13">
            <a:extLst>
              <a:ext uri="{FF2B5EF4-FFF2-40B4-BE49-F238E27FC236}">
                <a16:creationId xmlns:a16="http://schemas.microsoft.com/office/drawing/2014/main" id="{490C1D8C-AC25-EBEA-EC90-0DEC2464DDAC}"/>
              </a:ext>
            </a:extLst>
          </p:cNvPr>
          <p:cNvGrpSpPr/>
          <p:nvPr/>
        </p:nvGrpSpPr>
        <p:grpSpPr>
          <a:xfrm>
            <a:off x="5805583" y="2801340"/>
            <a:ext cx="2433654" cy="1325083"/>
            <a:chOff x="5111496" y="2589276"/>
            <a:chExt cx="2580640" cy="2318385"/>
          </a:xfrm>
        </p:grpSpPr>
        <p:sp>
          <p:nvSpPr>
            <p:cNvPr id="64" name="object 14">
              <a:extLst>
                <a:ext uri="{FF2B5EF4-FFF2-40B4-BE49-F238E27FC236}">
                  <a16:creationId xmlns:a16="http://schemas.microsoft.com/office/drawing/2014/main" id="{31A4E1F4-9CF7-5E9E-9892-1390583E2236}"/>
                </a:ext>
              </a:extLst>
            </p:cNvPr>
            <p:cNvSpPr/>
            <p:nvPr/>
          </p:nvSpPr>
          <p:spPr>
            <a:xfrm>
              <a:off x="5506212" y="2965704"/>
              <a:ext cx="304800" cy="1941576"/>
            </a:xfrm>
            <a:prstGeom prst="rect">
              <a:avLst/>
            </a:prstGeom>
            <a:blipFill>
              <a:blip r:embed="rId8" cstate="print"/>
              <a:stretch>
                <a:fillRect/>
              </a:stretch>
            </a:blipFill>
          </p:spPr>
          <p:txBody>
            <a:bodyPr wrap="square" lIns="0" tIns="0" rIns="0" bIns="0" rtlCol="0"/>
            <a:lstStyle/>
            <a:p>
              <a:endParaRPr sz="1600"/>
            </a:p>
          </p:txBody>
        </p:sp>
        <p:sp>
          <p:nvSpPr>
            <p:cNvPr id="65" name="object 15">
              <a:extLst>
                <a:ext uri="{FF2B5EF4-FFF2-40B4-BE49-F238E27FC236}">
                  <a16:creationId xmlns:a16="http://schemas.microsoft.com/office/drawing/2014/main" id="{CC8A927E-8C9B-777B-0A5B-B6FD3A302AD5}"/>
                </a:ext>
              </a:extLst>
            </p:cNvPr>
            <p:cNvSpPr/>
            <p:nvPr/>
          </p:nvSpPr>
          <p:spPr>
            <a:xfrm>
              <a:off x="5527548" y="2987040"/>
              <a:ext cx="225551" cy="1862327"/>
            </a:xfrm>
            <a:prstGeom prst="rect">
              <a:avLst/>
            </a:prstGeom>
            <a:blipFill>
              <a:blip r:embed="rId4" cstate="print"/>
              <a:stretch>
                <a:fillRect/>
              </a:stretch>
            </a:blipFill>
          </p:spPr>
          <p:txBody>
            <a:bodyPr wrap="square" lIns="0" tIns="0" rIns="0" bIns="0" rtlCol="0"/>
            <a:lstStyle/>
            <a:p>
              <a:endParaRPr sz="1600"/>
            </a:p>
          </p:txBody>
        </p:sp>
        <p:sp>
          <p:nvSpPr>
            <p:cNvPr id="66" name="object 16">
              <a:extLst>
                <a:ext uri="{FF2B5EF4-FFF2-40B4-BE49-F238E27FC236}">
                  <a16:creationId xmlns:a16="http://schemas.microsoft.com/office/drawing/2014/main" id="{CAF65E5F-799F-D4C3-46D9-7C77C594F89D}"/>
                </a:ext>
              </a:extLst>
            </p:cNvPr>
            <p:cNvSpPr/>
            <p:nvPr/>
          </p:nvSpPr>
          <p:spPr>
            <a:xfrm>
              <a:off x="5111496" y="2589276"/>
              <a:ext cx="2580131" cy="1580388"/>
            </a:xfrm>
            <a:prstGeom prst="rect">
              <a:avLst/>
            </a:prstGeom>
            <a:blipFill>
              <a:blip r:embed="rId5" cstate="print"/>
              <a:stretch>
                <a:fillRect/>
              </a:stretch>
            </a:blipFill>
          </p:spPr>
          <p:txBody>
            <a:bodyPr wrap="square" lIns="0" tIns="0" rIns="0" bIns="0" rtlCol="0"/>
            <a:lstStyle/>
            <a:p>
              <a:endParaRPr sz="1600"/>
            </a:p>
          </p:txBody>
        </p:sp>
        <p:sp>
          <p:nvSpPr>
            <p:cNvPr id="67" name="object 17">
              <a:extLst>
                <a:ext uri="{FF2B5EF4-FFF2-40B4-BE49-F238E27FC236}">
                  <a16:creationId xmlns:a16="http://schemas.microsoft.com/office/drawing/2014/main" id="{3A68BC73-8E2A-B63E-7E23-AE0BC7AFCB3C}"/>
                </a:ext>
              </a:extLst>
            </p:cNvPr>
            <p:cNvSpPr/>
            <p:nvPr/>
          </p:nvSpPr>
          <p:spPr>
            <a:xfrm>
              <a:off x="5334000" y="2913888"/>
              <a:ext cx="2135124" cy="981456"/>
            </a:xfrm>
            <a:prstGeom prst="rect">
              <a:avLst/>
            </a:prstGeom>
            <a:blipFill>
              <a:blip r:embed="rId9" cstate="print"/>
              <a:stretch>
                <a:fillRect/>
              </a:stretch>
            </a:blipFill>
          </p:spPr>
          <p:txBody>
            <a:bodyPr wrap="square" lIns="0" tIns="0" rIns="0" bIns="0" rtlCol="0"/>
            <a:lstStyle/>
            <a:p>
              <a:endParaRPr sz="1600"/>
            </a:p>
          </p:txBody>
        </p:sp>
        <p:sp>
          <p:nvSpPr>
            <p:cNvPr id="68" name="object 18">
              <a:extLst>
                <a:ext uri="{FF2B5EF4-FFF2-40B4-BE49-F238E27FC236}">
                  <a16:creationId xmlns:a16="http://schemas.microsoft.com/office/drawing/2014/main" id="{547259F8-58FB-AC41-6DED-4BB6DBC2D66E}"/>
                </a:ext>
              </a:extLst>
            </p:cNvPr>
            <p:cNvSpPr/>
            <p:nvPr/>
          </p:nvSpPr>
          <p:spPr>
            <a:xfrm>
              <a:off x="5132832" y="2610612"/>
              <a:ext cx="2500884" cy="1501139"/>
            </a:xfrm>
            <a:prstGeom prst="rect">
              <a:avLst/>
            </a:prstGeom>
            <a:blipFill>
              <a:blip r:embed="rId7" cstate="print"/>
              <a:stretch>
                <a:fillRect/>
              </a:stretch>
            </a:blipFill>
          </p:spPr>
          <p:txBody>
            <a:bodyPr wrap="square" lIns="0" tIns="0" rIns="0" bIns="0" rtlCol="0"/>
            <a:lstStyle/>
            <a:p>
              <a:endParaRPr sz="1600"/>
            </a:p>
          </p:txBody>
        </p:sp>
      </p:grpSp>
      <p:sp>
        <p:nvSpPr>
          <p:cNvPr id="69" name="object 19">
            <a:extLst>
              <a:ext uri="{FF2B5EF4-FFF2-40B4-BE49-F238E27FC236}">
                <a16:creationId xmlns:a16="http://schemas.microsoft.com/office/drawing/2014/main" id="{EEB31B14-F1E5-D82E-2A4C-4A2CF480D616}"/>
              </a:ext>
            </a:extLst>
          </p:cNvPr>
          <p:cNvSpPr txBox="1"/>
          <p:nvPr/>
        </p:nvSpPr>
        <p:spPr>
          <a:xfrm>
            <a:off x="6299904" y="2898167"/>
            <a:ext cx="1612056" cy="627351"/>
          </a:xfrm>
          <a:prstGeom prst="rect">
            <a:avLst/>
          </a:prstGeom>
        </p:spPr>
        <p:txBody>
          <a:bodyPr vert="horz" wrap="square" lIns="0" tIns="12065" rIns="0" bIns="0" rtlCol="0">
            <a:spAutoFit/>
          </a:bodyPr>
          <a:lstStyle/>
          <a:p>
            <a:pPr marL="73025">
              <a:lnSpc>
                <a:spcPts val="2520"/>
              </a:lnSpc>
              <a:spcBef>
                <a:spcPts val="95"/>
              </a:spcBef>
            </a:pPr>
            <a:r>
              <a:rPr sz="1600" spc="-15" dirty="0">
                <a:solidFill>
                  <a:srgbClr val="FFFFFF"/>
                </a:solidFill>
                <a:latin typeface="Carlito"/>
                <a:cs typeface="Carlito"/>
              </a:rPr>
              <a:t>BeautifulSoup</a:t>
            </a:r>
            <a:endParaRPr sz="1600" dirty="0">
              <a:latin typeface="Carlito"/>
              <a:cs typeface="Carlito"/>
            </a:endParaRPr>
          </a:p>
          <a:p>
            <a:pPr marL="12700">
              <a:lnSpc>
                <a:spcPts val="2520"/>
              </a:lnSpc>
            </a:pPr>
            <a:r>
              <a:rPr sz="1600" spc="-20" dirty="0">
                <a:solidFill>
                  <a:srgbClr val="FFFFFF"/>
                </a:solidFill>
                <a:latin typeface="Carlito"/>
                <a:cs typeface="Carlito"/>
              </a:rPr>
              <a:t>html5lib</a:t>
            </a:r>
            <a:r>
              <a:rPr sz="1600" spc="-105" dirty="0">
                <a:solidFill>
                  <a:srgbClr val="FFFFFF"/>
                </a:solidFill>
                <a:latin typeface="Carlito"/>
                <a:cs typeface="Carlito"/>
              </a:rPr>
              <a:t> </a:t>
            </a:r>
            <a:r>
              <a:rPr sz="1600" spc="-35" dirty="0">
                <a:solidFill>
                  <a:srgbClr val="FFFFFF"/>
                </a:solidFill>
                <a:latin typeface="Carlito"/>
                <a:cs typeface="Carlito"/>
              </a:rPr>
              <a:t>Parser</a:t>
            </a:r>
            <a:endParaRPr sz="1600" dirty="0">
              <a:latin typeface="Carlito"/>
              <a:cs typeface="Carlito"/>
            </a:endParaRPr>
          </a:p>
        </p:txBody>
      </p:sp>
      <p:grpSp>
        <p:nvGrpSpPr>
          <p:cNvPr id="70" name="object 20">
            <a:extLst>
              <a:ext uri="{FF2B5EF4-FFF2-40B4-BE49-F238E27FC236}">
                <a16:creationId xmlns:a16="http://schemas.microsoft.com/office/drawing/2014/main" id="{A98B74A6-45BF-EFC5-0AA4-C5AC3F4BBAFA}"/>
              </a:ext>
            </a:extLst>
          </p:cNvPr>
          <p:cNvGrpSpPr/>
          <p:nvPr/>
        </p:nvGrpSpPr>
        <p:grpSpPr>
          <a:xfrm>
            <a:off x="5922140" y="4074447"/>
            <a:ext cx="3684016" cy="903350"/>
            <a:chOff x="5111496" y="4465320"/>
            <a:chExt cx="3906520" cy="1580515"/>
          </a:xfrm>
        </p:grpSpPr>
        <p:sp>
          <p:nvSpPr>
            <p:cNvPr id="71" name="object 21">
              <a:extLst>
                <a:ext uri="{FF2B5EF4-FFF2-40B4-BE49-F238E27FC236}">
                  <a16:creationId xmlns:a16="http://schemas.microsoft.com/office/drawing/2014/main" id="{99511DBC-F9F8-71EE-371A-FDB30CBED5B0}"/>
                </a:ext>
              </a:extLst>
            </p:cNvPr>
            <p:cNvSpPr/>
            <p:nvPr/>
          </p:nvSpPr>
          <p:spPr>
            <a:xfrm>
              <a:off x="5625084" y="4721352"/>
              <a:ext cx="3392423" cy="304800"/>
            </a:xfrm>
            <a:prstGeom prst="rect">
              <a:avLst/>
            </a:prstGeom>
            <a:blipFill>
              <a:blip r:embed="rId10" cstate="print"/>
              <a:stretch>
                <a:fillRect/>
              </a:stretch>
            </a:blipFill>
          </p:spPr>
          <p:txBody>
            <a:bodyPr wrap="square" lIns="0" tIns="0" rIns="0" bIns="0" rtlCol="0"/>
            <a:lstStyle/>
            <a:p>
              <a:endParaRPr sz="1600"/>
            </a:p>
          </p:txBody>
        </p:sp>
        <p:sp>
          <p:nvSpPr>
            <p:cNvPr id="72" name="object 22">
              <a:extLst>
                <a:ext uri="{FF2B5EF4-FFF2-40B4-BE49-F238E27FC236}">
                  <a16:creationId xmlns:a16="http://schemas.microsoft.com/office/drawing/2014/main" id="{3806F395-D56D-D3EE-3BB8-200E2E87C19B}"/>
                </a:ext>
              </a:extLst>
            </p:cNvPr>
            <p:cNvSpPr/>
            <p:nvPr/>
          </p:nvSpPr>
          <p:spPr>
            <a:xfrm>
              <a:off x="5646420" y="4742688"/>
              <a:ext cx="3313176" cy="225551"/>
            </a:xfrm>
            <a:prstGeom prst="rect">
              <a:avLst/>
            </a:prstGeom>
            <a:blipFill>
              <a:blip r:embed="rId11" cstate="print"/>
              <a:stretch>
                <a:fillRect/>
              </a:stretch>
            </a:blipFill>
          </p:spPr>
          <p:txBody>
            <a:bodyPr wrap="square" lIns="0" tIns="0" rIns="0" bIns="0" rtlCol="0"/>
            <a:lstStyle/>
            <a:p>
              <a:endParaRPr sz="1600"/>
            </a:p>
          </p:txBody>
        </p:sp>
        <p:sp>
          <p:nvSpPr>
            <p:cNvPr id="73" name="object 23">
              <a:extLst>
                <a:ext uri="{FF2B5EF4-FFF2-40B4-BE49-F238E27FC236}">
                  <a16:creationId xmlns:a16="http://schemas.microsoft.com/office/drawing/2014/main" id="{9DB3C985-3422-2D71-D6D8-7D490B1D7E91}"/>
                </a:ext>
              </a:extLst>
            </p:cNvPr>
            <p:cNvSpPr/>
            <p:nvPr/>
          </p:nvSpPr>
          <p:spPr>
            <a:xfrm>
              <a:off x="5111496" y="4465320"/>
              <a:ext cx="2580131" cy="1580388"/>
            </a:xfrm>
            <a:prstGeom prst="rect">
              <a:avLst/>
            </a:prstGeom>
            <a:blipFill>
              <a:blip r:embed="rId5" cstate="print"/>
              <a:stretch>
                <a:fillRect/>
              </a:stretch>
            </a:blipFill>
          </p:spPr>
          <p:txBody>
            <a:bodyPr wrap="square" lIns="0" tIns="0" rIns="0" bIns="0" rtlCol="0"/>
            <a:lstStyle/>
            <a:p>
              <a:endParaRPr sz="1600"/>
            </a:p>
          </p:txBody>
        </p:sp>
        <p:sp>
          <p:nvSpPr>
            <p:cNvPr id="74" name="object 24">
              <a:extLst>
                <a:ext uri="{FF2B5EF4-FFF2-40B4-BE49-F238E27FC236}">
                  <a16:creationId xmlns:a16="http://schemas.microsoft.com/office/drawing/2014/main" id="{E3EF6C94-4B28-79E1-A14F-10BE4F3295EA}"/>
                </a:ext>
              </a:extLst>
            </p:cNvPr>
            <p:cNvSpPr/>
            <p:nvPr/>
          </p:nvSpPr>
          <p:spPr>
            <a:xfrm>
              <a:off x="5289804" y="4789932"/>
              <a:ext cx="2287524" cy="981456"/>
            </a:xfrm>
            <a:prstGeom prst="rect">
              <a:avLst/>
            </a:prstGeom>
            <a:blipFill>
              <a:blip r:embed="rId12" cstate="print"/>
              <a:stretch>
                <a:fillRect/>
              </a:stretch>
            </a:blipFill>
          </p:spPr>
          <p:txBody>
            <a:bodyPr wrap="square" lIns="0" tIns="0" rIns="0" bIns="0" rtlCol="0"/>
            <a:lstStyle/>
            <a:p>
              <a:endParaRPr sz="1600"/>
            </a:p>
          </p:txBody>
        </p:sp>
        <p:sp>
          <p:nvSpPr>
            <p:cNvPr id="75" name="object 25">
              <a:extLst>
                <a:ext uri="{FF2B5EF4-FFF2-40B4-BE49-F238E27FC236}">
                  <a16:creationId xmlns:a16="http://schemas.microsoft.com/office/drawing/2014/main" id="{84A1056B-CC29-111A-2052-A39B369DDC7C}"/>
                </a:ext>
              </a:extLst>
            </p:cNvPr>
            <p:cNvSpPr/>
            <p:nvPr/>
          </p:nvSpPr>
          <p:spPr>
            <a:xfrm>
              <a:off x="5132832" y="4486656"/>
              <a:ext cx="2500884" cy="1501140"/>
            </a:xfrm>
            <a:prstGeom prst="rect">
              <a:avLst/>
            </a:prstGeom>
            <a:blipFill>
              <a:blip r:embed="rId7" cstate="print"/>
              <a:stretch>
                <a:fillRect/>
              </a:stretch>
            </a:blipFill>
          </p:spPr>
          <p:txBody>
            <a:bodyPr wrap="square" lIns="0" tIns="0" rIns="0" bIns="0" rtlCol="0"/>
            <a:lstStyle/>
            <a:p>
              <a:endParaRPr sz="1600"/>
            </a:p>
          </p:txBody>
        </p:sp>
      </p:grpSp>
      <p:sp>
        <p:nvSpPr>
          <p:cNvPr id="76" name="object 26">
            <a:extLst>
              <a:ext uri="{FF2B5EF4-FFF2-40B4-BE49-F238E27FC236}">
                <a16:creationId xmlns:a16="http://schemas.microsoft.com/office/drawing/2014/main" id="{FDF93007-FCD7-EFCC-A95D-F675168A2577}"/>
              </a:ext>
            </a:extLst>
          </p:cNvPr>
          <p:cNvSpPr txBox="1"/>
          <p:nvPr/>
        </p:nvSpPr>
        <p:spPr>
          <a:xfrm>
            <a:off x="6349955" y="4198137"/>
            <a:ext cx="1699486" cy="637610"/>
          </a:xfrm>
          <a:prstGeom prst="rect">
            <a:avLst/>
          </a:prstGeom>
        </p:spPr>
        <p:txBody>
          <a:bodyPr vert="horz" wrap="square" lIns="0" tIns="44450" rIns="0" bIns="0" rtlCol="0">
            <a:spAutoFit/>
          </a:bodyPr>
          <a:lstStyle/>
          <a:p>
            <a:pPr marL="334010" marR="5080" indent="-321945">
              <a:lnSpc>
                <a:spcPts val="2430"/>
              </a:lnSpc>
              <a:spcBef>
                <a:spcPts val="350"/>
              </a:spcBef>
            </a:pPr>
            <a:r>
              <a:rPr sz="1600" spc="-15" dirty="0">
                <a:solidFill>
                  <a:srgbClr val="FFFFFF"/>
                </a:solidFill>
                <a:latin typeface="Carlito"/>
                <a:cs typeface="Carlito"/>
              </a:rPr>
              <a:t>Find </a:t>
            </a:r>
            <a:r>
              <a:rPr sz="1600" spc="-5" dirty="0">
                <a:solidFill>
                  <a:srgbClr val="FFFFFF"/>
                </a:solidFill>
                <a:latin typeface="Carlito"/>
                <a:cs typeface="Carlito"/>
              </a:rPr>
              <a:t>launch</a:t>
            </a:r>
            <a:r>
              <a:rPr sz="1600" spc="-145" dirty="0">
                <a:solidFill>
                  <a:srgbClr val="FFFFFF"/>
                </a:solidFill>
                <a:latin typeface="Carlito"/>
                <a:cs typeface="Carlito"/>
              </a:rPr>
              <a:t> </a:t>
            </a:r>
            <a:r>
              <a:rPr sz="1600" spc="-40" dirty="0">
                <a:solidFill>
                  <a:srgbClr val="FFFFFF"/>
                </a:solidFill>
                <a:latin typeface="Carlito"/>
                <a:cs typeface="Carlito"/>
              </a:rPr>
              <a:t>info  </a:t>
            </a:r>
            <a:r>
              <a:rPr sz="1600" spc="-25" dirty="0">
                <a:solidFill>
                  <a:srgbClr val="FFFFFF"/>
                </a:solidFill>
                <a:latin typeface="Carlito"/>
                <a:cs typeface="Carlito"/>
              </a:rPr>
              <a:t>html</a:t>
            </a:r>
            <a:r>
              <a:rPr sz="1600" spc="-70" dirty="0">
                <a:solidFill>
                  <a:srgbClr val="FFFFFF"/>
                </a:solidFill>
                <a:latin typeface="Carlito"/>
                <a:cs typeface="Carlito"/>
              </a:rPr>
              <a:t> </a:t>
            </a:r>
            <a:r>
              <a:rPr sz="1600" spc="-20" dirty="0">
                <a:solidFill>
                  <a:srgbClr val="FFFFFF"/>
                </a:solidFill>
                <a:latin typeface="Carlito"/>
                <a:cs typeface="Carlito"/>
              </a:rPr>
              <a:t>table</a:t>
            </a:r>
            <a:endParaRPr sz="1600" dirty="0">
              <a:latin typeface="Carlito"/>
              <a:cs typeface="Carlito"/>
            </a:endParaRPr>
          </a:p>
        </p:txBody>
      </p:sp>
      <p:grpSp>
        <p:nvGrpSpPr>
          <p:cNvPr id="77" name="object 27">
            <a:extLst>
              <a:ext uri="{FF2B5EF4-FFF2-40B4-BE49-F238E27FC236}">
                <a16:creationId xmlns:a16="http://schemas.microsoft.com/office/drawing/2014/main" id="{E31F0540-387F-9A01-1ED5-4D36F9ED5B2A}"/>
              </a:ext>
            </a:extLst>
          </p:cNvPr>
          <p:cNvGrpSpPr/>
          <p:nvPr/>
        </p:nvGrpSpPr>
        <p:grpSpPr>
          <a:xfrm>
            <a:off x="9154968" y="3096752"/>
            <a:ext cx="2433654" cy="1760607"/>
            <a:chOff x="8438388" y="2965704"/>
            <a:chExt cx="2580640" cy="3080385"/>
          </a:xfrm>
        </p:grpSpPr>
        <p:sp>
          <p:nvSpPr>
            <p:cNvPr id="78" name="object 28">
              <a:extLst>
                <a:ext uri="{FF2B5EF4-FFF2-40B4-BE49-F238E27FC236}">
                  <a16:creationId xmlns:a16="http://schemas.microsoft.com/office/drawing/2014/main" id="{B5131D3C-E67D-C246-4039-D3475306D996}"/>
                </a:ext>
              </a:extLst>
            </p:cNvPr>
            <p:cNvSpPr/>
            <p:nvPr/>
          </p:nvSpPr>
          <p:spPr>
            <a:xfrm>
              <a:off x="8833104" y="2965704"/>
              <a:ext cx="304800" cy="1941576"/>
            </a:xfrm>
            <a:prstGeom prst="rect">
              <a:avLst/>
            </a:prstGeom>
            <a:blipFill>
              <a:blip r:embed="rId13" cstate="print"/>
              <a:stretch>
                <a:fillRect/>
              </a:stretch>
            </a:blipFill>
          </p:spPr>
          <p:txBody>
            <a:bodyPr wrap="square" lIns="0" tIns="0" rIns="0" bIns="0" rtlCol="0"/>
            <a:lstStyle/>
            <a:p>
              <a:endParaRPr sz="1600"/>
            </a:p>
          </p:txBody>
        </p:sp>
        <p:sp>
          <p:nvSpPr>
            <p:cNvPr id="79" name="object 29">
              <a:extLst>
                <a:ext uri="{FF2B5EF4-FFF2-40B4-BE49-F238E27FC236}">
                  <a16:creationId xmlns:a16="http://schemas.microsoft.com/office/drawing/2014/main" id="{E3FD7B9D-9932-D920-E759-C767476593F5}"/>
                </a:ext>
              </a:extLst>
            </p:cNvPr>
            <p:cNvSpPr/>
            <p:nvPr/>
          </p:nvSpPr>
          <p:spPr>
            <a:xfrm>
              <a:off x="8854440" y="2987040"/>
              <a:ext cx="225551" cy="1862327"/>
            </a:xfrm>
            <a:prstGeom prst="rect">
              <a:avLst/>
            </a:prstGeom>
            <a:blipFill>
              <a:blip r:embed="rId14" cstate="print"/>
              <a:stretch>
                <a:fillRect/>
              </a:stretch>
            </a:blipFill>
          </p:spPr>
          <p:txBody>
            <a:bodyPr wrap="square" lIns="0" tIns="0" rIns="0" bIns="0" rtlCol="0"/>
            <a:lstStyle/>
            <a:p>
              <a:endParaRPr sz="1600"/>
            </a:p>
          </p:txBody>
        </p:sp>
        <p:sp>
          <p:nvSpPr>
            <p:cNvPr id="80" name="object 30">
              <a:extLst>
                <a:ext uri="{FF2B5EF4-FFF2-40B4-BE49-F238E27FC236}">
                  <a16:creationId xmlns:a16="http://schemas.microsoft.com/office/drawing/2014/main" id="{93CA1900-3CBC-F22F-4F55-E6541E9EF873}"/>
                </a:ext>
              </a:extLst>
            </p:cNvPr>
            <p:cNvSpPr/>
            <p:nvPr/>
          </p:nvSpPr>
          <p:spPr>
            <a:xfrm>
              <a:off x="8438388" y="4465320"/>
              <a:ext cx="2580131" cy="1580388"/>
            </a:xfrm>
            <a:prstGeom prst="rect">
              <a:avLst/>
            </a:prstGeom>
            <a:blipFill>
              <a:blip r:embed="rId5" cstate="print"/>
              <a:stretch>
                <a:fillRect/>
              </a:stretch>
            </a:blipFill>
          </p:spPr>
          <p:txBody>
            <a:bodyPr wrap="square" lIns="0" tIns="0" rIns="0" bIns="0" rtlCol="0"/>
            <a:lstStyle/>
            <a:p>
              <a:endParaRPr sz="1600"/>
            </a:p>
          </p:txBody>
        </p:sp>
        <p:sp>
          <p:nvSpPr>
            <p:cNvPr id="81" name="object 31">
              <a:extLst>
                <a:ext uri="{FF2B5EF4-FFF2-40B4-BE49-F238E27FC236}">
                  <a16:creationId xmlns:a16="http://schemas.microsoft.com/office/drawing/2014/main" id="{4E01D9A0-B087-B10C-C2AE-3C67DF74F633}"/>
                </a:ext>
              </a:extLst>
            </p:cNvPr>
            <p:cNvSpPr/>
            <p:nvPr/>
          </p:nvSpPr>
          <p:spPr>
            <a:xfrm>
              <a:off x="8546592" y="4943855"/>
              <a:ext cx="2363724" cy="673607"/>
            </a:xfrm>
            <a:prstGeom prst="rect">
              <a:avLst/>
            </a:prstGeom>
            <a:blipFill>
              <a:blip r:embed="rId15" cstate="print"/>
              <a:stretch>
                <a:fillRect/>
              </a:stretch>
            </a:blipFill>
          </p:spPr>
          <p:txBody>
            <a:bodyPr wrap="square" lIns="0" tIns="0" rIns="0" bIns="0" rtlCol="0"/>
            <a:lstStyle/>
            <a:p>
              <a:endParaRPr sz="1600"/>
            </a:p>
          </p:txBody>
        </p:sp>
        <p:sp>
          <p:nvSpPr>
            <p:cNvPr id="82" name="object 32">
              <a:extLst>
                <a:ext uri="{FF2B5EF4-FFF2-40B4-BE49-F238E27FC236}">
                  <a16:creationId xmlns:a16="http://schemas.microsoft.com/office/drawing/2014/main" id="{119BAD75-BC8C-7291-69B9-1ECEA7FCE1C9}"/>
                </a:ext>
              </a:extLst>
            </p:cNvPr>
            <p:cNvSpPr/>
            <p:nvPr/>
          </p:nvSpPr>
          <p:spPr>
            <a:xfrm>
              <a:off x="8459724" y="4486656"/>
              <a:ext cx="2500883" cy="1501140"/>
            </a:xfrm>
            <a:prstGeom prst="rect">
              <a:avLst/>
            </a:prstGeom>
            <a:blipFill>
              <a:blip r:embed="rId7" cstate="print"/>
              <a:stretch>
                <a:fillRect/>
              </a:stretch>
            </a:blipFill>
          </p:spPr>
          <p:txBody>
            <a:bodyPr wrap="square" lIns="0" tIns="0" rIns="0" bIns="0" rtlCol="0"/>
            <a:lstStyle/>
            <a:p>
              <a:endParaRPr sz="1600"/>
            </a:p>
          </p:txBody>
        </p:sp>
      </p:grpSp>
      <p:sp>
        <p:nvSpPr>
          <p:cNvPr id="83" name="object 33">
            <a:extLst>
              <a:ext uri="{FF2B5EF4-FFF2-40B4-BE49-F238E27FC236}">
                <a16:creationId xmlns:a16="http://schemas.microsoft.com/office/drawing/2014/main" id="{72B3DF88-5076-4FFF-FD59-04AC589321FC}"/>
              </a:ext>
            </a:extLst>
          </p:cNvPr>
          <p:cNvSpPr txBox="1"/>
          <p:nvPr/>
        </p:nvSpPr>
        <p:spPr>
          <a:xfrm>
            <a:off x="9613738" y="4259980"/>
            <a:ext cx="1833026" cy="258404"/>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FFFFFF"/>
                </a:solidFill>
                <a:latin typeface="Carlito"/>
                <a:cs typeface="Carlito"/>
              </a:rPr>
              <a:t>Create</a:t>
            </a:r>
            <a:r>
              <a:rPr sz="1600" spc="-70" dirty="0">
                <a:solidFill>
                  <a:srgbClr val="FFFFFF"/>
                </a:solidFill>
                <a:latin typeface="Carlito"/>
                <a:cs typeface="Carlito"/>
              </a:rPr>
              <a:t> </a:t>
            </a:r>
            <a:r>
              <a:rPr sz="1600" spc="-10" dirty="0">
                <a:solidFill>
                  <a:srgbClr val="FFFFFF"/>
                </a:solidFill>
                <a:latin typeface="Carlito"/>
                <a:cs typeface="Carlito"/>
              </a:rPr>
              <a:t>dictionary</a:t>
            </a:r>
            <a:endParaRPr sz="1600" dirty="0">
              <a:latin typeface="Carlito"/>
              <a:cs typeface="Carlito"/>
            </a:endParaRPr>
          </a:p>
        </p:txBody>
      </p:sp>
      <p:grpSp>
        <p:nvGrpSpPr>
          <p:cNvPr id="84" name="object 34">
            <a:extLst>
              <a:ext uri="{FF2B5EF4-FFF2-40B4-BE49-F238E27FC236}">
                <a16:creationId xmlns:a16="http://schemas.microsoft.com/office/drawing/2014/main" id="{A934056C-39DD-5C38-2289-2F55AAC8844C}"/>
              </a:ext>
            </a:extLst>
          </p:cNvPr>
          <p:cNvGrpSpPr/>
          <p:nvPr/>
        </p:nvGrpSpPr>
        <p:grpSpPr>
          <a:xfrm>
            <a:off x="9113992" y="1921720"/>
            <a:ext cx="2433654" cy="1778754"/>
            <a:chOff x="8438388" y="1089660"/>
            <a:chExt cx="2580640" cy="3112135"/>
          </a:xfrm>
        </p:grpSpPr>
        <p:sp>
          <p:nvSpPr>
            <p:cNvPr id="85" name="object 35">
              <a:extLst>
                <a:ext uri="{FF2B5EF4-FFF2-40B4-BE49-F238E27FC236}">
                  <a16:creationId xmlns:a16="http://schemas.microsoft.com/office/drawing/2014/main" id="{9C889E4E-10FC-9075-5C98-15AF855EE10A}"/>
                </a:ext>
              </a:extLst>
            </p:cNvPr>
            <p:cNvSpPr/>
            <p:nvPr/>
          </p:nvSpPr>
          <p:spPr>
            <a:xfrm>
              <a:off x="8833104" y="1089660"/>
              <a:ext cx="304800" cy="1941576"/>
            </a:xfrm>
            <a:prstGeom prst="rect">
              <a:avLst/>
            </a:prstGeom>
            <a:blipFill>
              <a:blip r:embed="rId13" cstate="print"/>
              <a:stretch>
                <a:fillRect/>
              </a:stretch>
            </a:blipFill>
          </p:spPr>
          <p:txBody>
            <a:bodyPr wrap="square" lIns="0" tIns="0" rIns="0" bIns="0" rtlCol="0"/>
            <a:lstStyle/>
            <a:p>
              <a:endParaRPr sz="1600"/>
            </a:p>
          </p:txBody>
        </p:sp>
        <p:sp>
          <p:nvSpPr>
            <p:cNvPr id="86" name="object 36">
              <a:extLst>
                <a:ext uri="{FF2B5EF4-FFF2-40B4-BE49-F238E27FC236}">
                  <a16:creationId xmlns:a16="http://schemas.microsoft.com/office/drawing/2014/main" id="{162E473D-9262-4D39-3202-4425777E6757}"/>
                </a:ext>
              </a:extLst>
            </p:cNvPr>
            <p:cNvSpPr/>
            <p:nvPr/>
          </p:nvSpPr>
          <p:spPr>
            <a:xfrm>
              <a:off x="8854440" y="1110996"/>
              <a:ext cx="225551" cy="1862327"/>
            </a:xfrm>
            <a:prstGeom prst="rect">
              <a:avLst/>
            </a:prstGeom>
            <a:blipFill>
              <a:blip r:embed="rId14" cstate="print"/>
              <a:stretch>
                <a:fillRect/>
              </a:stretch>
            </a:blipFill>
          </p:spPr>
          <p:txBody>
            <a:bodyPr wrap="square" lIns="0" tIns="0" rIns="0" bIns="0" rtlCol="0"/>
            <a:lstStyle/>
            <a:p>
              <a:endParaRPr sz="1600"/>
            </a:p>
          </p:txBody>
        </p:sp>
        <p:sp>
          <p:nvSpPr>
            <p:cNvPr id="87" name="object 37">
              <a:extLst>
                <a:ext uri="{FF2B5EF4-FFF2-40B4-BE49-F238E27FC236}">
                  <a16:creationId xmlns:a16="http://schemas.microsoft.com/office/drawing/2014/main" id="{56BC2C71-7004-D3E0-2CBB-4BEB85622312}"/>
                </a:ext>
              </a:extLst>
            </p:cNvPr>
            <p:cNvSpPr/>
            <p:nvPr/>
          </p:nvSpPr>
          <p:spPr>
            <a:xfrm>
              <a:off x="8438388" y="2589276"/>
              <a:ext cx="2580131" cy="1580388"/>
            </a:xfrm>
            <a:prstGeom prst="rect">
              <a:avLst/>
            </a:prstGeom>
            <a:blipFill>
              <a:blip r:embed="rId5" cstate="print"/>
              <a:stretch>
                <a:fillRect/>
              </a:stretch>
            </a:blipFill>
          </p:spPr>
          <p:txBody>
            <a:bodyPr wrap="square" lIns="0" tIns="0" rIns="0" bIns="0" rtlCol="0"/>
            <a:lstStyle/>
            <a:p>
              <a:endParaRPr sz="1600"/>
            </a:p>
          </p:txBody>
        </p:sp>
        <p:sp>
          <p:nvSpPr>
            <p:cNvPr id="88" name="object 38">
              <a:extLst>
                <a:ext uri="{FF2B5EF4-FFF2-40B4-BE49-F238E27FC236}">
                  <a16:creationId xmlns:a16="http://schemas.microsoft.com/office/drawing/2014/main" id="{89491D8C-624C-AB85-74FD-BF3CF4BC5DF2}"/>
                </a:ext>
              </a:extLst>
            </p:cNvPr>
            <p:cNvSpPr/>
            <p:nvPr/>
          </p:nvSpPr>
          <p:spPr>
            <a:xfrm>
              <a:off x="8659368" y="2606040"/>
              <a:ext cx="2203704" cy="1595628"/>
            </a:xfrm>
            <a:prstGeom prst="rect">
              <a:avLst/>
            </a:prstGeom>
            <a:blipFill>
              <a:blip r:embed="rId16" cstate="print"/>
              <a:stretch>
                <a:fillRect/>
              </a:stretch>
            </a:blipFill>
          </p:spPr>
          <p:txBody>
            <a:bodyPr wrap="square" lIns="0" tIns="0" rIns="0" bIns="0" rtlCol="0"/>
            <a:lstStyle/>
            <a:p>
              <a:endParaRPr sz="1600"/>
            </a:p>
          </p:txBody>
        </p:sp>
        <p:sp>
          <p:nvSpPr>
            <p:cNvPr id="89" name="object 39">
              <a:extLst>
                <a:ext uri="{FF2B5EF4-FFF2-40B4-BE49-F238E27FC236}">
                  <a16:creationId xmlns:a16="http://schemas.microsoft.com/office/drawing/2014/main" id="{2BDD7562-3DD6-0253-5FA7-0D137A0C6E4D}"/>
                </a:ext>
              </a:extLst>
            </p:cNvPr>
            <p:cNvSpPr/>
            <p:nvPr/>
          </p:nvSpPr>
          <p:spPr>
            <a:xfrm>
              <a:off x="8459724" y="2610612"/>
              <a:ext cx="2500883" cy="1501139"/>
            </a:xfrm>
            <a:prstGeom prst="rect">
              <a:avLst/>
            </a:prstGeom>
            <a:blipFill>
              <a:blip r:embed="rId7" cstate="print"/>
              <a:stretch>
                <a:fillRect/>
              </a:stretch>
            </a:blipFill>
          </p:spPr>
          <p:txBody>
            <a:bodyPr wrap="square" lIns="0" tIns="0" rIns="0" bIns="0" rtlCol="0"/>
            <a:lstStyle/>
            <a:p>
              <a:endParaRPr sz="1600"/>
            </a:p>
          </p:txBody>
        </p:sp>
      </p:grpSp>
      <p:sp>
        <p:nvSpPr>
          <p:cNvPr id="90" name="object 40">
            <a:extLst>
              <a:ext uri="{FF2B5EF4-FFF2-40B4-BE49-F238E27FC236}">
                <a16:creationId xmlns:a16="http://schemas.microsoft.com/office/drawing/2014/main" id="{C694F4C5-A4D4-FC43-934F-66A94C1DDA04}"/>
              </a:ext>
            </a:extLst>
          </p:cNvPr>
          <p:cNvSpPr txBox="1"/>
          <p:nvPr/>
        </p:nvSpPr>
        <p:spPr>
          <a:xfrm>
            <a:off x="9389619" y="2882574"/>
            <a:ext cx="2026429" cy="720005"/>
          </a:xfrm>
          <a:prstGeom prst="rect">
            <a:avLst/>
          </a:prstGeom>
        </p:spPr>
        <p:txBody>
          <a:bodyPr vert="horz" wrap="square" lIns="0" tIns="40005" rIns="0" bIns="0" rtlCol="0">
            <a:spAutoFit/>
          </a:bodyPr>
          <a:lstStyle/>
          <a:p>
            <a:pPr marL="12700" marR="5080" algn="ctr">
              <a:lnSpc>
                <a:spcPct val="91600"/>
              </a:lnSpc>
              <a:spcBef>
                <a:spcPts val="315"/>
              </a:spcBef>
            </a:pPr>
            <a:r>
              <a:rPr sz="1600" spc="-45" dirty="0">
                <a:solidFill>
                  <a:srgbClr val="FFFFFF"/>
                </a:solidFill>
                <a:latin typeface="Carlito"/>
                <a:cs typeface="Carlito"/>
              </a:rPr>
              <a:t>Iterate</a:t>
            </a:r>
            <a:r>
              <a:rPr sz="1600" spc="-135" dirty="0">
                <a:solidFill>
                  <a:srgbClr val="FFFFFF"/>
                </a:solidFill>
                <a:latin typeface="Carlito"/>
                <a:cs typeface="Carlito"/>
              </a:rPr>
              <a:t> </a:t>
            </a:r>
            <a:r>
              <a:rPr sz="1600" spc="-20" dirty="0">
                <a:solidFill>
                  <a:srgbClr val="FFFFFF"/>
                </a:solidFill>
                <a:latin typeface="Carlito"/>
                <a:cs typeface="Carlito"/>
              </a:rPr>
              <a:t>through  table </a:t>
            </a:r>
            <a:r>
              <a:rPr sz="1600" spc="-5" dirty="0">
                <a:solidFill>
                  <a:srgbClr val="FFFFFF"/>
                </a:solidFill>
                <a:latin typeface="Carlito"/>
                <a:cs typeface="Carlito"/>
              </a:rPr>
              <a:t>cells </a:t>
            </a:r>
            <a:r>
              <a:rPr sz="1600" spc="-30" dirty="0">
                <a:solidFill>
                  <a:srgbClr val="FFFFFF"/>
                </a:solidFill>
                <a:latin typeface="Carlito"/>
                <a:cs typeface="Carlito"/>
              </a:rPr>
              <a:t>to  extract </a:t>
            </a:r>
            <a:r>
              <a:rPr sz="1600" spc="-35" dirty="0">
                <a:solidFill>
                  <a:srgbClr val="FFFFFF"/>
                </a:solidFill>
                <a:latin typeface="Carlito"/>
                <a:cs typeface="Carlito"/>
              </a:rPr>
              <a:t>data </a:t>
            </a:r>
            <a:r>
              <a:rPr sz="1600" spc="-30" dirty="0">
                <a:solidFill>
                  <a:srgbClr val="FFFFFF"/>
                </a:solidFill>
                <a:latin typeface="Carlito"/>
                <a:cs typeface="Carlito"/>
              </a:rPr>
              <a:t>to  </a:t>
            </a:r>
            <a:r>
              <a:rPr sz="1600" spc="-10" dirty="0">
                <a:solidFill>
                  <a:srgbClr val="FFFFFF"/>
                </a:solidFill>
                <a:latin typeface="Carlito"/>
                <a:cs typeface="Carlito"/>
              </a:rPr>
              <a:t>dictionary</a:t>
            </a:r>
            <a:endParaRPr sz="1600" dirty="0">
              <a:latin typeface="Carlito"/>
              <a:cs typeface="Carlito"/>
            </a:endParaRPr>
          </a:p>
        </p:txBody>
      </p:sp>
      <p:grpSp>
        <p:nvGrpSpPr>
          <p:cNvPr id="91" name="object 41">
            <a:extLst>
              <a:ext uri="{FF2B5EF4-FFF2-40B4-BE49-F238E27FC236}">
                <a16:creationId xmlns:a16="http://schemas.microsoft.com/office/drawing/2014/main" id="{C6653D76-D06F-425E-3319-EA87BC37D630}"/>
              </a:ext>
            </a:extLst>
          </p:cNvPr>
          <p:cNvGrpSpPr/>
          <p:nvPr/>
        </p:nvGrpSpPr>
        <p:grpSpPr>
          <a:xfrm>
            <a:off x="9113992" y="1545291"/>
            <a:ext cx="2433654" cy="903350"/>
            <a:chOff x="8438388" y="713231"/>
            <a:chExt cx="2580640" cy="1580515"/>
          </a:xfrm>
        </p:grpSpPr>
        <p:sp>
          <p:nvSpPr>
            <p:cNvPr id="92" name="object 42">
              <a:extLst>
                <a:ext uri="{FF2B5EF4-FFF2-40B4-BE49-F238E27FC236}">
                  <a16:creationId xmlns:a16="http://schemas.microsoft.com/office/drawing/2014/main" id="{C9B40804-1476-29C7-F35F-03C13FFFFDDE}"/>
                </a:ext>
              </a:extLst>
            </p:cNvPr>
            <p:cNvSpPr/>
            <p:nvPr/>
          </p:nvSpPr>
          <p:spPr>
            <a:xfrm>
              <a:off x="8438388" y="713231"/>
              <a:ext cx="2580131" cy="1580388"/>
            </a:xfrm>
            <a:prstGeom prst="rect">
              <a:avLst/>
            </a:prstGeom>
            <a:blipFill>
              <a:blip r:embed="rId5" cstate="print"/>
              <a:stretch>
                <a:fillRect/>
              </a:stretch>
            </a:blipFill>
          </p:spPr>
          <p:txBody>
            <a:bodyPr wrap="square" lIns="0" tIns="0" rIns="0" bIns="0" rtlCol="0"/>
            <a:lstStyle/>
            <a:p>
              <a:endParaRPr sz="1600"/>
            </a:p>
          </p:txBody>
        </p:sp>
        <p:sp>
          <p:nvSpPr>
            <p:cNvPr id="93" name="object 43">
              <a:extLst>
                <a:ext uri="{FF2B5EF4-FFF2-40B4-BE49-F238E27FC236}">
                  <a16:creationId xmlns:a16="http://schemas.microsoft.com/office/drawing/2014/main" id="{4747A0E4-A3FB-8D37-D238-E036E09C866E}"/>
                </a:ext>
              </a:extLst>
            </p:cNvPr>
            <p:cNvSpPr/>
            <p:nvPr/>
          </p:nvSpPr>
          <p:spPr>
            <a:xfrm>
              <a:off x="8525256" y="1037843"/>
              <a:ext cx="2468879" cy="981455"/>
            </a:xfrm>
            <a:prstGeom prst="rect">
              <a:avLst/>
            </a:prstGeom>
            <a:blipFill>
              <a:blip r:embed="rId17" cstate="print"/>
              <a:stretch>
                <a:fillRect/>
              </a:stretch>
            </a:blipFill>
          </p:spPr>
          <p:txBody>
            <a:bodyPr wrap="square" lIns="0" tIns="0" rIns="0" bIns="0" rtlCol="0"/>
            <a:lstStyle/>
            <a:p>
              <a:endParaRPr sz="1600"/>
            </a:p>
          </p:txBody>
        </p:sp>
        <p:sp>
          <p:nvSpPr>
            <p:cNvPr id="94" name="object 44">
              <a:extLst>
                <a:ext uri="{FF2B5EF4-FFF2-40B4-BE49-F238E27FC236}">
                  <a16:creationId xmlns:a16="http://schemas.microsoft.com/office/drawing/2014/main" id="{19AC6B25-6BE6-278B-C398-F7AA8295C706}"/>
                </a:ext>
              </a:extLst>
            </p:cNvPr>
            <p:cNvSpPr/>
            <p:nvPr/>
          </p:nvSpPr>
          <p:spPr>
            <a:xfrm>
              <a:off x="8459724" y="734567"/>
              <a:ext cx="2500883" cy="1501139"/>
            </a:xfrm>
            <a:prstGeom prst="rect">
              <a:avLst/>
            </a:prstGeom>
            <a:blipFill>
              <a:blip r:embed="rId7" cstate="print"/>
              <a:stretch>
                <a:fillRect/>
              </a:stretch>
            </a:blipFill>
          </p:spPr>
          <p:txBody>
            <a:bodyPr wrap="square" lIns="0" tIns="0" rIns="0" bIns="0" rtlCol="0"/>
            <a:lstStyle/>
            <a:p>
              <a:endParaRPr sz="1600"/>
            </a:p>
          </p:txBody>
        </p:sp>
      </p:grpSp>
      <p:sp>
        <p:nvSpPr>
          <p:cNvPr id="95" name="object 45">
            <a:extLst>
              <a:ext uri="{FF2B5EF4-FFF2-40B4-BE49-F238E27FC236}">
                <a16:creationId xmlns:a16="http://schemas.microsoft.com/office/drawing/2014/main" id="{E2F81FDD-FF36-46CD-7FA0-F342D055C024}"/>
              </a:ext>
            </a:extLst>
          </p:cNvPr>
          <p:cNvSpPr txBox="1"/>
          <p:nvPr/>
        </p:nvSpPr>
        <p:spPr>
          <a:xfrm>
            <a:off x="9532900" y="1672284"/>
            <a:ext cx="1870153" cy="638892"/>
          </a:xfrm>
          <a:prstGeom prst="rect">
            <a:avLst/>
          </a:prstGeom>
        </p:spPr>
        <p:txBody>
          <a:bodyPr vert="horz" wrap="square" lIns="0" tIns="45719" rIns="0" bIns="0" rtlCol="0">
            <a:spAutoFit/>
          </a:bodyPr>
          <a:lstStyle/>
          <a:p>
            <a:pPr marL="384175" marR="5080" indent="-372110">
              <a:lnSpc>
                <a:spcPts val="2420"/>
              </a:lnSpc>
              <a:spcBef>
                <a:spcPts val="359"/>
              </a:spcBef>
            </a:pPr>
            <a:r>
              <a:rPr sz="1600" spc="-20" dirty="0">
                <a:solidFill>
                  <a:srgbClr val="FFFFFF"/>
                </a:solidFill>
                <a:latin typeface="Carlito"/>
                <a:cs typeface="Carlito"/>
              </a:rPr>
              <a:t>Cast </a:t>
            </a:r>
            <a:r>
              <a:rPr sz="1600" spc="-5" dirty="0">
                <a:solidFill>
                  <a:srgbClr val="FFFFFF"/>
                </a:solidFill>
                <a:latin typeface="Carlito"/>
                <a:cs typeface="Carlito"/>
              </a:rPr>
              <a:t>dictionary</a:t>
            </a:r>
            <a:r>
              <a:rPr sz="1600" spc="-135" dirty="0">
                <a:solidFill>
                  <a:srgbClr val="FFFFFF"/>
                </a:solidFill>
                <a:latin typeface="Carlito"/>
                <a:cs typeface="Carlito"/>
              </a:rPr>
              <a:t> </a:t>
            </a:r>
            <a:r>
              <a:rPr sz="1600" spc="-60" dirty="0">
                <a:solidFill>
                  <a:srgbClr val="FFFFFF"/>
                </a:solidFill>
                <a:latin typeface="Carlito"/>
                <a:cs typeface="Carlito"/>
              </a:rPr>
              <a:t>to  </a:t>
            </a:r>
            <a:r>
              <a:rPr sz="1600" spc="-30" dirty="0">
                <a:solidFill>
                  <a:srgbClr val="FFFFFF"/>
                </a:solidFill>
                <a:latin typeface="Carlito"/>
                <a:cs typeface="Carlito"/>
              </a:rPr>
              <a:t>DataFrame</a:t>
            </a:r>
            <a:endParaRPr sz="1600" dirty="0">
              <a:latin typeface="Carlito"/>
              <a:cs typeface="Carlito"/>
            </a:endParaRPr>
          </a:p>
        </p:txBody>
      </p:sp>
      <p:sp>
        <p:nvSpPr>
          <p:cNvPr id="96" name="Slide Number Placeholder 5">
            <a:extLst>
              <a:ext uri="{FF2B5EF4-FFF2-40B4-BE49-F238E27FC236}">
                <a16:creationId xmlns:a16="http://schemas.microsoft.com/office/drawing/2014/main" id="{A26D974D-8246-2F5E-F151-25D84BAABD5C}"/>
              </a:ext>
            </a:extLst>
          </p:cNvPr>
          <p:cNvSpPr txBox="1">
            <a:spLocks/>
          </p:cNvSpPr>
          <p:nvPr/>
        </p:nvSpPr>
        <p:spPr>
          <a:xfrm>
            <a:off x="8714772" y="6025573"/>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075537C-CA84-1446-933C-8E9D027F9201}" type="slidenum">
              <a:rPr lang="en-US" smtClean="0">
                <a:solidFill>
                  <a:srgbClr val="0B49CB"/>
                </a:solidFill>
              </a:rPr>
              <a:pPr algn="r"/>
              <a:t>9</a:t>
            </a:fld>
            <a:endParaRPr lang="en-US">
              <a:solidFill>
                <a:srgbClr val="0B49CB"/>
              </a:solidFill>
            </a:endParaRPr>
          </a:p>
        </p:txBody>
      </p:sp>
    </p:spTree>
    <p:extLst>
      <p:ext uri="{BB962C8B-B14F-4D97-AF65-F5344CB8AC3E}">
        <p14:creationId xmlns:p14="http://schemas.microsoft.com/office/powerpoint/2010/main" val="2967699725"/>
      </p:ext>
    </p:extLst>
  </p:cSld>
  <p:clrMapOvr>
    <a:masterClrMapping/>
  </p:clrMapOvr>
  <p:transition spd="slow">
    <p:push dir="u"/>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135</TotalTime>
  <Words>2698</Words>
  <Application>Microsoft Office PowerPoint</Application>
  <PresentationFormat>Widescreen</PresentationFormat>
  <Paragraphs>279</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-apple-system</vt:lpstr>
      <vt:lpstr>Arial</vt:lpstr>
      <vt:lpstr>Calibri</vt:lpstr>
      <vt:lpstr>Calibri Light</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 SpaceXAPI </vt:lpstr>
      <vt:lpstr>Data Collection – Web Scraping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joey gemayel</cp:lastModifiedBy>
  <cp:revision>201</cp:revision>
  <dcterms:created xsi:type="dcterms:W3CDTF">2021-04-29T18:58:34Z</dcterms:created>
  <dcterms:modified xsi:type="dcterms:W3CDTF">2022-05-17T19:35:53Z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